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34"/>
  </p:notesMasterIdLst>
  <p:sldIdLst>
    <p:sldId id="385" r:id="rId5"/>
    <p:sldId id="397" r:id="rId6"/>
    <p:sldId id="405" r:id="rId7"/>
    <p:sldId id="393" r:id="rId8"/>
    <p:sldId id="384" r:id="rId9"/>
    <p:sldId id="407" r:id="rId10"/>
    <p:sldId id="398" r:id="rId11"/>
    <p:sldId id="386" r:id="rId12"/>
    <p:sldId id="392" r:id="rId13"/>
    <p:sldId id="413" r:id="rId14"/>
    <p:sldId id="402" r:id="rId15"/>
    <p:sldId id="388" r:id="rId16"/>
    <p:sldId id="387" r:id="rId17"/>
    <p:sldId id="396" r:id="rId18"/>
    <p:sldId id="389" r:id="rId19"/>
    <p:sldId id="399" r:id="rId20"/>
    <p:sldId id="259" r:id="rId21"/>
    <p:sldId id="264" r:id="rId22"/>
    <p:sldId id="409" r:id="rId23"/>
    <p:sldId id="404" r:id="rId24"/>
    <p:sldId id="410" r:id="rId25"/>
    <p:sldId id="401" r:id="rId26"/>
    <p:sldId id="414" r:id="rId27"/>
    <p:sldId id="391" r:id="rId28"/>
    <p:sldId id="394" r:id="rId29"/>
    <p:sldId id="390" r:id="rId30"/>
    <p:sldId id="408" r:id="rId31"/>
    <p:sldId id="400" r:id="rId32"/>
    <p:sldId id="411" r:id="rId33"/>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Taylor" initials="DT" lastIdx="1" clrIdx="0">
    <p:extLst>
      <p:ext uri="{19B8F6BF-5375-455C-9EA6-DF929625EA0E}">
        <p15:presenceInfo xmlns:p15="http://schemas.microsoft.com/office/powerpoint/2012/main" userId="S::dta@lincoln.school.nz::ae1f9c28-7e6c-4431-a1eb-190da4ab0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A4A30-CD0F-4263-9E5F-D0B9FC63B597}" v="175" dt="2024-03-19T05:47:11.0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660"/>
  </p:normalViewPr>
  <p:slideViewPr>
    <p:cSldViewPr snapToGrid="0">
      <p:cViewPr varScale="1">
        <p:scale>
          <a:sx n="106" d="100"/>
          <a:sy n="106" d="100"/>
        </p:scale>
        <p:origin x="8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6T09:39:54.6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1 102,'0'-1,"0"0,0 0,1 0,-1 0,0 1,1-1,-1 0,0 0,1 0,-1 0,1 1,0-1,-1 0,1 0,0 1,-1-1,1 0,0 1,0-1,-1 1,1-1,0 1,0 0,0-1,0 1,1-1,29-5,-25 5,52-6,0 3,72 5,28-1,-128-2,0-1,0-2,33-8,-50 9,32-9,57-9,-72 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6T09:39:58.7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486 170,'0'-6,"0"-7,-6-1,-7 1,-7 3,-12 3,-5-8,-4-3,1 3,1-2,2 2,1 3,1 5,1 2,-5 3,-2 1,6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6T09:40:02.5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1 104,'723'0,"-673"-2,71-14,38-1,61 18,-203-3,0 0,0 0,0-2,0 0,31-13,-26 9,1 1,35-7,34 6,178 7,-125 4,-110-3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6T09:40:05.6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0 170,'257'-15,"-118"4,219-31,-216 22,-94 14,430-37,-18 46,-419-5,75-14,-72 9,55-3,-64 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6T09:40:22.208"/>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13 73,'-1'0,"1"0,-1 0,1 0,0 0,-1 0,1 0,-1 0,1 0,-1 0,1 0,-1 1,1-1,0 0,-1 0,1 0,-1 0,1 1,0-1,-1 0,1 0,0 1,-1-1,1 0,0 1,-1-1,1 0,0 1,0-1,-1 0,1 1,0-1,0 1,0-1,0 0,-1 1,1-1,0 1,0-1,0 0,0 1,0-1,0 1,0-1,0 1,0-1,0 1,1-1,-1 0,0 1,0-1,0 1,0-1,1 0,-1 1,0-1,0 0,1 1,-1-1,0 0,0 1,1-1,-1 0,1 1,-1-1,0 0,1 0,-1 0,0 1,1-1,9 3,-1 0,0-1,1 0,-1 0,1-1,0 0,0-1,11-1,-1 1,7 1,442-3,-290-14,65-1,479 19,-694-4,-1-2,0 0,51-15,28-6,-25 15,83 1,86 11,-83 0,275-2,-390 3,89 15,-106-12,443 111,-439-106,117 39,-21-1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6T09:40:26.96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219 405,'1339'0,"-1236"-5,122-21,20-2,-95 19,531-54,-23-69,-554 108,68-18,43-10,-163 43,0 2,65-1,475 11,-578-3,0 1,0 1,0 0,0 1,0 0,-1 1,0 1,0 0,0 1,17 10,-2-3,1-1,44 11,-47-15,-1 0,0 1,41 22,-59-26,0 0,-1 0,0 0,0 1,0 0,0 0,-1 1,6 8,-9-12,-1-1,0 0,0 1,0-1,0 1,0 0,0-1,-1 1,1 0,-1-1,0 1,0 4,0-6,0 1,-1 0,1 0,-1-1,0 1,1 0,-1-1,0 1,0-1,0 1,0-1,0 1,0-1,-1 0,1 1,0-1,-1 0,1 0,-1 0,-2 1,-4 2,-1 0,0 0,1-1,-1 0,-1-1,1 0,-18 2,-71-3,10-1,48 7,0 1,1 2,-65 25,44-14,23-9,0-1,0-2,-1-2,0-1,-75 1,55-9,8 0,1 2,-1 3,-78 13,-8 13,-2-6,-165 7,155-15,11 1,120-14,1 1,-1 1,1 0,0 1,-30 13,-23 8,22-14,0-1,0-3,-67 2,-147-8,189-3,-1352-2,1015 3,331-4,1-4,-151-35,35 5,68 21,90 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348"/>
          </a:xfrm>
          <a:prstGeom prst="rect">
            <a:avLst/>
          </a:prstGeom>
        </p:spPr>
        <p:txBody>
          <a:bodyPr vert="horz" lIns="90608" tIns="45304" rIns="90608" bIns="45304" rtlCol="0"/>
          <a:lstStyle>
            <a:lvl1pPr algn="l">
              <a:defRPr sz="1200"/>
            </a:lvl1pPr>
          </a:lstStyle>
          <a:p>
            <a:endParaRPr lang="en-NZ"/>
          </a:p>
        </p:txBody>
      </p:sp>
      <p:sp>
        <p:nvSpPr>
          <p:cNvPr id="3" name="Date Placeholder 2"/>
          <p:cNvSpPr>
            <a:spLocks noGrp="1"/>
          </p:cNvSpPr>
          <p:nvPr>
            <p:ph type="dt" idx="1"/>
          </p:nvPr>
        </p:nvSpPr>
        <p:spPr>
          <a:xfrm>
            <a:off x="3850443" y="0"/>
            <a:ext cx="2945659" cy="495348"/>
          </a:xfrm>
          <a:prstGeom prst="rect">
            <a:avLst/>
          </a:prstGeom>
        </p:spPr>
        <p:txBody>
          <a:bodyPr vert="horz" lIns="90608" tIns="45304" rIns="90608" bIns="45304" rtlCol="0"/>
          <a:lstStyle>
            <a:lvl1pPr algn="r">
              <a:defRPr sz="1200"/>
            </a:lvl1pPr>
          </a:lstStyle>
          <a:p>
            <a:fld id="{0BC3F1D9-10C4-4FBA-A973-99EC0FA8D2F4}" type="datetimeFigureOut">
              <a:rPr lang="en-NZ" smtClean="0"/>
              <a:t>21/03/2024</a:t>
            </a:fld>
            <a:endParaRPr lang="en-NZ"/>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0608" tIns="45304" rIns="90608" bIns="45304" rtlCol="0" anchor="ctr"/>
          <a:lstStyle/>
          <a:p>
            <a:endParaRPr lang="en-NZ"/>
          </a:p>
        </p:txBody>
      </p:sp>
      <p:sp>
        <p:nvSpPr>
          <p:cNvPr id="5" name="Notes Placeholder 4"/>
          <p:cNvSpPr>
            <a:spLocks noGrp="1"/>
          </p:cNvSpPr>
          <p:nvPr>
            <p:ph type="body" sz="quarter" idx="3"/>
          </p:nvPr>
        </p:nvSpPr>
        <p:spPr>
          <a:xfrm>
            <a:off x="679768" y="4751220"/>
            <a:ext cx="5438140" cy="3887360"/>
          </a:xfrm>
          <a:prstGeom prst="rect">
            <a:avLst/>
          </a:prstGeom>
        </p:spPr>
        <p:txBody>
          <a:bodyPr vert="horz" lIns="90608" tIns="45304" rIns="90608" bIns="453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377319"/>
            <a:ext cx="2945659" cy="495347"/>
          </a:xfrm>
          <a:prstGeom prst="rect">
            <a:avLst/>
          </a:prstGeom>
        </p:spPr>
        <p:txBody>
          <a:bodyPr vert="horz" lIns="90608" tIns="45304" rIns="90608" bIns="45304"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377319"/>
            <a:ext cx="2945659" cy="495347"/>
          </a:xfrm>
          <a:prstGeom prst="rect">
            <a:avLst/>
          </a:prstGeom>
        </p:spPr>
        <p:txBody>
          <a:bodyPr vert="horz" lIns="90608" tIns="45304" rIns="90608" bIns="45304" rtlCol="0" anchor="b"/>
          <a:lstStyle>
            <a:lvl1pPr algn="r">
              <a:defRPr sz="1200"/>
            </a:lvl1pPr>
          </a:lstStyle>
          <a:p>
            <a:fld id="{4EF1E02E-F23F-4308-B406-A9E38EA913C2}" type="slidenum">
              <a:rPr lang="en-NZ" smtClean="0"/>
              <a:t>‹#›</a:t>
            </a:fld>
            <a:endParaRPr lang="en-NZ"/>
          </a:p>
        </p:txBody>
      </p:sp>
    </p:spTree>
    <p:extLst>
      <p:ext uri="{BB962C8B-B14F-4D97-AF65-F5344CB8AC3E}">
        <p14:creationId xmlns:p14="http://schemas.microsoft.com/office/powerpoint/2010/main" val="202720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1</a:t>
            </a:fld>
            <a:endParaRPr lang="en-NZ"/>
          </a:p>
        </p:txBody>
      </p:sp>
    </p:spTree>
    <p:extLst>
      <p:ext uri="{BB962C8B-B14F-4D97-AF65-F5344CB8AC3E}">
        <p14:creationId xmlns:p14="http://schemas.microsoft.com/office/powerpoint/2010/main" val="161578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10</a:t>
            </a:fld>
            <a:endParaRPr lang="en-NZ"/>
          </a:p>
        </p:txBody>
      </p:sp>
    </p:spTree>
    <p:extLst>
      <p:ext uri="{BB962C8B-B14F-4D97-AF65-F5344CB8AC3E}">
        <p14:creationId xmlns:p14="http://schemas.microsoft.com/office/powerpoint/2010/main" val="139689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11</a:t>
            </a:fld>
            <a:endParaRPr lang="en-NZ"/>
          </a:p>
        </p:txBody>
      </p:sp>
    </p:spTree>
    <p:extLst>
      <p:ext uri="{BB962C8B-B14F-4D97-AF65-F5344CB8AC3E}">
        <p14:creationId xmlns:p14="http://schemas.microsoft.com/office/powerpoint/2010/main" val="1932814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12</a:t>
            </a:fld>
            <a:endParaRPr lang="en-NZ"/>
          </a:p>
        </p:txBody>
      </p:sp>
    </p:spTree>
    <p:extLst>
      <p:ext uri="{BB962C8B-B14F-4D97-AF65-F5344CB8AC3E}">
        <p14:creationId xmlns:p14="http://schemas.microsoft.com/office/powerpoint/2010/main" val="223795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13</a:t>
            </a:fld>
            <a:endParaRPr lang="en-NZ"/>
          </a:p>
        </p:txBody>
      </p:sp>
    </p:spTree>
    <p:extLst>
      <p:ext uri="{BB962C8B-B14F-4D97-AF65-F5344CB8AC3E}">
        <p14:creationId xmlns:p14="http://schemas.microsoft.com/office/powerpoint/2010/main" val="1723689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14</a:t>
            </a:fld>
            <a:endParaRPr lang="en-NZ"/>
          </a:p>
        </p:txBody>
      </p:sp>
    </p:spTree>
    <p:extLst>
      <p:ext uri="{BB962C8B-B14F-4D97-AF65-F5344CB8AC3E}">
        <p14:creationId xmlns:p14="http://schemas.microsoft.com/office/powerpoint/2010/main" val="170307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15</a:t>
            </a:fld>
            <a:endParaRPr lang="en-NZ"/>
          </a:p>
        </p:txBody>
      </p:sp>
    </p:spTree>
    <p:extLst>
      <p:ext uri="{BB962C8B-B14F-4D97-AF65-F5344CB8AC3E}">
        <p14:creationId xmlns:p14="http://schemas.microsoft.com/office/powerpoint/2010/main" val="2012767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16</a:t>
            </a:fld>
            <a:endParaRPr lang="en-NZ"/>
          </a:p>
        </p:txBody>
      </p:sp>
    </p:spTree>
    <p:extLst>
      <p:ext uri="{BB962C8B-B14F-4D97-AF65-F5344CB8AC3E}">
        <p14:creationId xmlns:p14="http://schemas.microsoft.com/office/powerpoint/2010/main" val="3603560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22</a:t>
            </a:fld>
            <a:endParaRPr lang="en-NZ"/>
          </a:p>
        </p:txBody>
      </p:sp>
    </p:spTree>
    <p:extLst>
      <p:ext uri="{BB962C8B-B14F-4D97-AF65-F5344CB8AC3E}">
        <p14:creationId xmlns:p14="http://schemas.microsoft.com/office/powerpoint/2010/main" val="4253834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23</a:t>
            </a:fld>
            <a:endParaRPr lang="en-NZ"/>
          </a:p>
        </p:txBody>
      </p:sp>
    </p:spTree>
    <p:extLst>
      <p:ext uri="{BB962C8B-B14F-4D97-AF65-F5344CB8AC3E}">
        <p14:creationId xmlns:p14="http://schemas.microsoft.com/office/powerpoint/2010/main" val="1864972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24</a:t>
            </a:fld>
            <a:endParaRPr lang="en-NZ"/>
          </a:p>
        </p:txBody>
      </p:sp>
    </p:spTree>
    <p:extLst>
      <p:ext uri="{BB962C8B-B14F-4D97-AF65-F5344CB8AC3E}">
        <p14:creationId xmlns:p14="http://schemas.microsoft.com/office/powerpoint/2010/main" val="141734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2</a:t>
            </a:fld>
            <a:endParaRPr lang="en-NZ"/>
          </a:p>
        </p:txBody>
      </p:sp>
    </p:spTree>
    <p:extLst>
      <p:ext uri="{BB962C8B-B14F-4D97-AF65-F5344CB8AC3E}">
        <p14:creationId xmlns:p14="http://schemas.microsoft.com/office/powerpoint/2010/main" val="1062147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25</a:t>
            </a:fld>
            <a:endParaRPr lang="en-NZ"/>
          </a:p>
        </p:txBody>
      </p:sp>
    </p:spTree>
    <p:extLst>
      <p:ext uri="{BB962C8B-B14F-4D97-AF65-F5344CB8AC3E}">
        <p14:creationId xmlns:p14="http://schemas.microsoft.com/office/powerpoint/2010/main" val="3920652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26</a:t>
            </a:fld>
            <a:endParaRPr lang="en-NZ"/>
          </a:p>
        </p:txBody>
      </p:sp>
    </p:spTree>
    <p:extLst>
      <p:ext uri="{BB962C8B-B14F-4D97-AF65-F5344CB8AC3E}">
        <p14:creationId xmlns:p14="http://schemas.microsoft.com/office/powerpoint/2010/main" val="2176510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27</a:t>
            </a:fld>
            <a:endParaRPr lang="en-NZ"/>
          </a:p>
        </p:txBody>
      </p:sp>
    </p:spTree>
    <p:extLst>
      <p:ext uri="{BB962C8B-B14F-4D97-AF65-F5344CB8AC3E}">
        <p14:creationId xmlns:p14="http://schemas.microsoft.com/office/powerpoint/2010/main" val="1491115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28</a:t>
            </a:fld>
            <a:endParaRPr lang="en-NZ"/>
          </a:p>
        </p:txBody>
      </p:sp>
    </p:spTree>
    <p:extLst>
      <p:ext uri="{BB962C8B-B14F-4D97-AF65-F5344CB8AC3E}">
        <p14:creationId xmlns:p14="http://schemas.microsoft.com/office/powerpoint/2010/main" val="3947237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29</a:t>
            </a:fld>
            <a:endParaRPr lang="en-NZ"/>
          </a:p>
        </p:txBody>
      </p:sp>
    </p:spTree>
    <p:extLst>
      <p:ext uri="{BB962C8B-B14F-4D97-AF65-F5344CB8AC3E}">
        <p14:creationId xmlns:p14="http://schemas.microsoft.com/office/powerpoint/2010/main" val="408071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3</a:t>
            </a:fld>
            <a:endParaRPr lang="en-NZ"/>
          </a:p>
        </p:txBody>
      </p:sp>
    </p:spTree>
    <p:extLst>
      <p:ext uri="{BB962C8B-B14F-4D97-AF65-F5344CB8AC3E}">
        <p14:creationId xmlns:p14="http://schemas.microsoft.com/office/powerpoint/2010/main" val="2335342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4</a:t>
            </a:fld>
            <a:endParaRPr lang="en-NZ"/>
          </a:p>
        </p:txBody>
      </p:sp>
    </p:spTree>
    <p:extLst>
      <p:ext uri="{BB962C8B-B14F-4D97-AF65-F5344CB8AC3E}">
        <p14:creationId xmlns:p14="http://schemas.microsoft.com/office/powerpoint/2010/main" val="383916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5</a:t>
            </a:fld>
            <a:endParaRPr lang="en-NZ"/>
          </a:p>
        </p:txBody>
      </p:sp>
    </p:spTree>
    <p:extLst>
      <p:ext uri="{BB962C8B-B14F-4D97-AF65-F5344CB8AC3E}">
        <p14:creationId xmlns:p14="http://schemas.microsoft.com/office/powerpoint/2010/main" val="220932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6</a:t>
            </a:fld>
            <a:endParaRPr lang="en-NZ"/>
          </a:p>
        </p:txBody>
      </p:sp>
    </p:spTree>
    <p:extLst>
      <p:ext uri="{BB962C8B-B14F-4D97-AF65-F5344CB8AC3E}">
        <p14:creationId xmlns:p14="http://schemas.microsoft.com/office/powerpoint/2010/main" val="913620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7</a:t>
            </a:fld>
            <a:endParaRPr lang="en-NZ"/>
          </a:p>
        </p:txBody>
      </p:sp>
    </p:spTree>
    <p:extLst>
      <p:ext uri="{BB962C8B-B14F-4D97-AF65-F5344CB8AC3E}">
        <p14:creationId xmlns:p14="http://schemas.microsoft.com/office/powerpoint/2010/main" val="398559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8</a:t>
            </a:fld>
            <a:endParaRPr lang="en-NZ"/>
          </a:p>
        </p:txBody>
      </p:sp>
    </p:spTree>
    <p:extLst>
      <p:ext uri="{BB962C8B-B14F-4D97-AF65-F5344CB8AC3E}">
        <p14:creationId xmlns:p14="http://schemas.microsoft.com/office/powerpoint/2010/main" val="184598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9</a:t>
            </a:fld>
            <a:endParaRPr lang="en-NZ"/>
          </a:p>
        </p:txBody>
      </p:sp>
    </p:spTree>
    <p:extLst>
      <p:ext uri="{BB962C8B-B14F-4D97-AF65-F5344CB8AC3E}">
        <p14:creationId xmlns:p14="http://schemas.microsoft.com/office/powerpoint/2010/main" val="203661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B53A7-3209-46A6-9454-F38EAC8F11E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97333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052929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867505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3700213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929631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4B53A7-3209-46A6-9454-F38EAC8F11E7}" type="datetimeFigureOut">
              <a:rPr lang="en-US" smtClean="0"/>
              <a:pPr/>
              <a:t>3/21/2024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559600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4B53A7-3209-46A6-9454-F38EAC8F11E7}" type="datetimeFigureOut">
              <a:rPr lang="en-US" smtClean="0"/>
              <a:pPr/>
              <a:t>3/21/2024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205967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B53A7-3209-46A6-9454-F38EAC8F11E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60155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B53A7-3209-46A6-9454-F38EAC8F11E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2383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6A4B53A7-3209-46A6-9454-F38EAC8F11E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72373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75502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B53A7-3209-46A6-9454-F38EAC8F11E7}"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81589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B53A7-3209-46A6-9454-F38EAC8F11E7}"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36197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6A4B53A7-3209-46A6-9454-F38EAC8F11E7}" type="datetimeFigureOut">
              <a:rPr lang="en-US" smtClean="0"/>
              <a:t>3/21/2024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0950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A4B53A7-3209-46A6-9454-F38EAC8F11E7}" type="datetimeFigureOut">
              <a:rPr lang="en-US" smtClean="0"/>
              <a:t>3/21/2024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64955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A4B53A7-3209-46A6-9454-F38EAC8F11E7}" type="datetimeFigureOut">
              <a:rPr lang="en-US" smtClean="0"/>
              <a:t>3/21/2024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40228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95001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A4B53A7-3209-46A6-9454-F38EAC8F11E7}" type="datetimeFigureOut">
              <a:rPr lang="en-US" smtClean="0"/>
              <a:pPr/>
              <a:t>3/21/2024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83090953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0.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60.png"/><Relationship Id="rId4" Type="http://schemas.openxmlformats.org/officeDocument/2006/relationships/image" Target="../media/image30.png"/><Relationship Id="rId9" Type="http://schemas.openxmlformats.org/officeDocument/2006/relationships/customXml" Target="../ink/ink4.xml"/><Relationship Id="rId14" Type="http://schemas.openxmlformats.org/officeDocument/2006/relationships/image" Target="../media/image8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2.nzqa.govt.nz/ncea/external-assessment/about-digital-external-assessment/preparation-for-student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www.nzqa.govt.nz/ncea/ncea-exams-and-portfolios/external/digital-exams/find-past-digital-exam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6.png"/><Relationship Id="rId7" Type="http://schemas.openxmlformats.org/officeDocument/2006/relationships/oleObject" Target="../embeddings/oleObject2.bin"/><Relationship Id="rId12"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e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26.emf"/><Relationship Id="rId4" Type="http://schemas.openxmlformats.org/officeDocument/2006/relationships/hyperlink" Target="https://www2.nzqa.govt.nz/ncea/subjects/select-subject/literacy-reading/" TargetMode="External"/><Relationship Id="rId9"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ncea.education.govt.nz/literacy-and-numeracy/numeracy/unit-standard"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s://ncea.education.govt.nz/literacy-and-numeracy/literacy/reading/unit-standard" TargetMode="External"/><Relationship Id="rId5" Type="http://schemas.openxmlformats.org/officeDocument/2006/relationships/hyperlink" Target="https://ncea-live-3-storagestack-53q-assetstorages3bucket-2o21xte0r81u.s3.amazonaws.com/s3fs-public/2023-10/literacy%20and%20numeracy%20in%20ncea%20%20a%20guide%20for%20students%20and%20wha%CC%84nau%202024-2025%20%28005%29_0.pdf?VersionId=4hTYr_J1xoXN_OdtRs_aiboipHtnRnDy"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ncea.education.govt.nz/change-5-simplify-nceas-structure" TargetMode="External"/><Relationship Id="rId3" Type="http://schemas.openxmlformats.org/officeDocument/2006/relationships/image" Target="../media/image6.png"/><Relationship Id="rId7" Type="http://schemas.openxmlformats.org/officeDocument/2006/relationships/hyperlink" Target="https://ncea.education.govt.nz/change-4-fewer-larger-standard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ncea.education.govt.nz/overview-he-titiro-whanui" TargetMode="External"/><Relationship Id="rId5" Type="http://schemas.openxmlformats.org/officeDocument/2006/relationships/hyperlink" Target="https://ncea.education.govt.nz/change-2-equal-status-matauranga-maori-ncea" TargetMode="External"/><Relationship Id="rId10" Type="http://schemas.openxmlformats.org/officeDocument/2006/relationships/hyperlink" Target="https://ncea.education.govt.nz/change-7-keep-ncea-level-1-optional" TargetMode="External"/><Relationship Id="rId4" Type="http://schemas.openxmlformats.org/officeDocument/2006/relationships/hyperlink" Target="https://ncea.education.govt.nz/change-1-make-ncea-more-accessible" TargetMode="External"/><Relationship Id="rId9" Type="http://schemas.openxmlformats.org/officeDocument/2006/relationships/hyperlink" Target="https://ncea.education.govt.nz/change-6-clearer-pathways-further-education-or-wor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1382452" y="1749211"/>
            <a:ext cx="8353219" cy="1937178"/>
          </a:xfrm>
        </p:spPr>
        <p:txBody>
          <a:bodyPr/>
          <a:lstStyle/>
          <a:p>
            <a:pPr algn="ctr"/>
            <a:r>
              <a:rPr lang="en-NZ" sz="4400" b="1" kern="0" dirty="0">
                <a:effectLst/>
                <a:latin typeface="Calibri" panose="020F0502020204030204" pitchFamily="34" charset="0"/>
                <a:ea typeface="Calibri" panose="020F0502020204030204" pitchFamily="34" charset="0"/>
              </a:rPr>
              <a:t>NCEA Literacy and Numeracy Simply Explained</a:t>
            </a:r>
            <a:br>
              <a:rPr lang="en-NZ" sz="4400" b="1" kern="0" dirty="0">
                <a:latin typeface="Calibri" panose="020F0502020204030204" pitchFamily="34" charset="0"/>
                <a:ea typeface="Calibri" panose="020F0502020204030204" pitchFamily="34" charset="0"/>
              </a:rPr>
            </a:br>
            <a:br>
              <a:rPr lang="en-NZ" sz="4400" b="1" kern="0" dirty="0">
                <a:latin typeface="Calibri" panose="020F0502020204030204" pitchFamily="34" charset="0"/>
                <a:ea typeface="Calibri" panose="020F0502020204030204" pitchFamily="34" charset="0"/>
              </a:rPr>
            </a:br>
            <a:br>
              <a:rPr lang="en-NZ" sz="4400" b="1" kern="0" dirty="0">
                <a:latin typeface="Calibri" panose="020F0502020204030204" pitchFamily="34" charset="0"/>
                <a:ea typeface="Calibri" panose="020F0502020204030204" pitchFamily="34" charset="0"/>
              </a:rPr>
            </a:br>
            <a:r>
              <a:rPr lang="en-NZ" sz="2400" b="1" kern="0" dirty="0">
                <a:latin typeface="Calibri" panose="020F0502020204030204" pitchFamily="34" charset="0"/>
                <a:ea typeface="Calibri" panose="020F0502020204030204" pitchFamily="34" charset="0"/>
              </a:rPr>
              <a:t>(https://ncea.education.govt.nz/)</a:t>
            </a:r>
            <a:br>
              <a:rPr lang="en-NZ" sz="2400" b="1" kern="0" dirty="0">
                <a:latin typeface="Calibri" panose="020F0502020204030204" pitchFamily="34" charset="0"/>
                <a:ea typeface="Calibri" panose="020F0502020204030204" pitchFamily="34" charset="0"/>
              </a:rPr>
            </a:br>
            <a:br>
              <a:rPr lang="en-NZ" sz="4400" b="1" kern="0" dirty="0">
                <a:latin typeface="Calibri" panose="020F0502020204030204" pitchFamily="34" charset="0"/>
                <a:ea typeface="Calibri" panose="020F0502020204030204" pitchFamily="34" charset="0"/>
              </a:rPr>
            </a:br>
            <a:br>
              <a:rPr lang="en-NZ" sz="4400" b="1" kern="0" dirty="0">
                <a:latin typeface="Calibri" panose="020F0502020204030204" pitchFamily="34" charset="0"/>
                <a:ea typeface="Calibri" panose="020F0502020204030204" pitchFamily="34" charset="0"/>
              </a:rPr>
            </a:br>
            <a:br>
              <a:rPr lang="en-NZ" sz="4400" b="1" kern="0" dirty="0">
                <a:latin typeface="Calibri" panose="020F0502020204030204" pitchFamily="34" charset="0"/>
                <a:ea typeface="Calibri" panose="020F0502020204030204" pitchFamily="34" charset="0"/>
              </a:rPr>
            </a:br>
            <a:r>
              <a:rPr lang="en-NZ" sz="4400" b="1" kern="0" dirty="0">
                <a:effectLst/>
                <a:latin typeface="Calibri" panose="020F0502020204030204" pitchFamily="34" charset="0"/>
                <a:ea typeface="Calibri" panose="020F0502020204030204" pitchFamily="34" charset="0"/>
              </a:rPr>
              <a:t> </a:t>
            </a: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Tree>
    <p:extLst>
      <p:ext uri="{BB962C8B-B14F-4D97-AF65-F5344CB8AC3E}">
        <p14:creationId xmlns:p14="http://schemas.microsoft.com/office/powerpoint/2010/main" val="271751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6" name="TextBox 5">
            <a:extLst>
              <a:ext uri="{FF2B5EF4-FFF2-40B4-BE49-F238E27FC236}">
                <a16:creationId xmlns:a16="http://schemas.microsoft.com/office/drawing/2014/main" id="{7809AD89-DB24-496B-0097-3A73D6C686ED}"/>
              </a:ext>
            </a:extLst>
          </p:cNvPr>
          <p:cNvSpPr txBox="1"/>
          <p:nvPr/>
        </p:nvSpPr>
        <p:spPr>
          <a:xfrm>
            <a:off x="1915741" y="787775"/>
            <a:ext cx="7279059" cy="1417568"/>
          </a:xfrm>
          <a:prstGeom prst="rect">
            <a:avLst/>
          </a:prstGeom>
          <a:noFill/>
        </p:spPr>
        <p:txBody>
          <a:bodyPr wrap="square">
            <a:spAutoFit/>
          </a:bodyPr>
          <a:lstStyle/>
          <a:p>
            <a:pPr>
              <a:lnSpc>
                <a:spcPct val="107000"/>
              </a:lnSpc>
              <a:spcAft>
                <a:spcPts val="800"/>
              </a:spcAft>
            </a:pPr>
            <a:r>
              <a:rPr lang="en-NZ" sz="2800" b="1" kern="100" dirty="0">
                <a:effectLst/>
                <a:latin typeface="Arial" panose="020B0604020202020204" pitchFamily="34" charset="0"/>
                <a:ea typeface="Calibri" panose="020F0502020204030204" pitchFamily="34" charset="0"/>
                <a:cs typeface="Arial" panose="020B0604020202020204" pitchFamily="34" charset="0"/>
              </a:rPr>
              <a:t>What is Numeracy and Literacy? – cont’d.</a:t>
            </a:r>
          </a:p>
          <a:p>
            <a:pPr>
              <a:lnSpc>
                <a:spcPct val="107000"/>
              </a:lnSpc>
              <a:spcAft>
                <a:spcPts val="800"/>
              </a:spcAft>
            </a:pPr>
            <a:br>
              <a:rPr lang="en-NZ" sz="2400" kern="100" dirty="0">
                <a:effectLst/>
                <a:latin typeface="Arial" panose="020B0604020202020204" pitchFamily="34" charset="0"/>
                <a:ea typeface="Calibri" panose="020F0502020204030204" pitchFamily="34" charset="0"/>
                <a:cs typeface="Arial" panose="020B0604020202020204" pitchFamily="34" charset="0"/>
              </a:rPr>
            </a:br>
            <a:endParaRPr lang="en-NZ" sz="24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C5F60D4-1A3B-F836-A1BC-B348D0A3B175}"/>
              </a:ext>
            </a:extLst>
          </p:cNvPr>
          <p:cNvPicPr>
            <a:picLocks noChangeAspect="1"/>
          </p:cNvPicPr>
          <p:nvPr/>
        </p:nvPicPr>
        <p:blipFill>
          <a:blip r:embed="rId4"/>
          <a:stretch>
            <a:fillRect/>
          </a:stretch>
        </p:blipFill>
        <p:spPr>
          <a:xfrm>
            <a:off x="2343898" y="1488697"/>
            <a:ext cx="5108045" cy="4995780"/>
          </a:xfrm>
          <a:prstGeom prst="rect">
            <a:avLst/>
          </a:prstGeom>
        </p:spPr>
      </p:pic>
      <p:sp>
        <p:nvSpPr>
          <p:cNvPr id="8" name="TextBox 7">
            <a:extLst>
              <a:ext uri="{FF2B5EF4-FFF2-40B4-BE49-F238E27FC236}">
                <a16:creationId xmlns:a16="http://schemas.microsoft.com/office/drawing/2014/main" id="{660247B7-C7EA-FC4F-641F-54ECA57809D5}"/>
              </a:ext>
            </a:extLst>
          </p:cNvPr>
          <p:cNvSpPr txBox="1"/>
          <p:nvPr/>
        </p:nvSpPr>
        <p:spPr>
          <a:xfrm>
            <a:off x="7979984" y="2941794"/>
            <a:ext cx="3736236" cy="2434641"/>
          </a:xfrm>
          <a:prstGeom prst="rect">
            <a:avLst/>
          </a:prstGeom>
          <a:noFill/>
        </p:spPr>
        <p:txBody>
          <a:bodyPr wrap="square" lIns="91440" tIns="45720" rIns="91440" bIns="45720" anchor="t">
            <a:spAutoFit/>
          </a:bodyPr>
          <a:lstStyle/>
          <a:p>
            <a:pPr lvl="0">
              <a:lnSpc>
                <a:spcPct val="107000"/>
              </a:lnSpc>
              <a:spcAft>
                <a:spcPts val="800"/>
              </a:spcAft>
              <a:buSzPts val="1000"/>
              <a:tabLst>
                <a:tab pos="457200" algn="l"/>
              </a:tabLst>
            </a:pPr>
            <a:r>
              <a:rPr lang="en-US" sz="2400" kern="100" dirty="0">
                <a:effectLst/>
                <a:latin typeface="Arial" panose="020B0604020202020204" pitchFamily="34" charset="0"/>
                <a:ea typeface="Calibri" panose="020F0502020204030204" pitchFamily="34" charset="0"/>
                <a:cs typeface="Arial" panose="020B0604020202020204" pitchFamily="34" charset="0"/>
              </a:rPr>
              <a:t>Literacy &amp; numeracy are not limited to English and Maths. They apply to all courses at school and are an essential part of </a:t>
            </a:r>
            <a:r>
              <a:rPr lang="en-US" sz="2400" kern="100" dirty="0">
                <a:latin typeface="Arial" panose="020B0604020202020204" pitchFamily="34" charset="0"/>
                <a:ea typeface="Calibri" panose="020F0502020204030204" pitchFamily="34" charset="0"/>
                <a:cs typeface="Arial" panose="020B0604020202020204" pitchFamily="34" charset="0"/>
              </a:rPr>
              <a:t>everyday life.</a:t>
            </a:r>
            <a:endParaRPr lang="en-NZ" sz="24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0917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5" name="TextBox 4">
            <a:extLst>
              <a:ext uri="{FF2B5EF4-FFF2-40B4-BE49-F238E27FC236}">
                <a16:creationId xmlns:a16="http://schemas.microsoft.com/office/drawing/2014/main" id="{1003458F-5C87-2DF1-4551-AC8D79614764}"/>
              </a:ext>
            </a:extLst>
          </p:cNvPr>
          <p:cNvSpPr txBox="1"/>
          <p:nvPr/>
        </p:nvSpPr>
        <p:spPr>
          <a:xfrm>
            <a:off x="971789" y="1311176"/>
            <a:ext cx="7965040" cy="3672031"/>
          </a:xfrm>
          <a:prstGeom prst="rect">
            <a:avLst/>
          </a:prstGeom>
          <a:noFill/>
        </p:spPr>
        <p:txBody>
          <a:bodyPr wrap="square">
            <a:spAutoFit/>
          </a:bodyPr>
          <a:lstStyle/>
          <a:p>
            <a:pPr>
              <a:lnSpc>
                <a:spcPct val="107000"/>
              </a:lnSpc>
              <a:spcAft>
                <a:spcPts val="800"/>
              </a:spcAft>
            </a:pPr>
            <a:endParaRPr lang="en-NZ" sz="28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NZ" sz="2800" b="1" kern="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NZ" sz="28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NZ" sz="28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NZ" sz="28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br>
              <a:rPr lang="en-NZ" sz="2400" kern="100" dirty="0">
                <a:effectLst/>
                <a:latin typeface="Arial" panose="020B0604020202020204" pitchFamily="34" charset="0"/>
                <a:ea typeface="Calibri" panose="020F0502020204030204" pitchFamily="34" charset="0"/>
                <a:cs typeface="Arial" panose="020B0604020202020204" pitchFamily="34" charset="0"/>
              </a:rPr>
            </a:br>
            <a:endParaRPr lang="en-NZ" sz="2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52DF63C-986F-E43B-D217-DECE17596C6E}"/>
              </a:ext>
            </a:extLst>
          </p:cNvPr>
          <p:cNvSpPr txBox="1">
            <a:spLocks/>
          </p:cNvSpPr>
          <p:nvPr/>
        </p:nvSpPr>
        <p:spPr>
          <a:xfrm>
            <a:off x="661307" y="1725931"/>
            <a:ext cx="10482943" cy="3820894"/>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514350" indent="-514350">
              <a:buClr>
                <a:schemeClr val="tx1"/>
              </a:buClr>
              <a:buFont typeface="+mj-lt"/>
              <a:buAutoNum type="arabicPeriod"/>
            </a:pPr>
            <a:r>
              <a:rPr lang="en-US" sz="2600" dirty="0">
                <a:latin typeface="Arial" panose="020B0604020202020204" pitchFamily="34" charset="0"/>
                <a:cs typeface="Arial" panose="020B0604020202020204" pitchFamily="34" charset="0"/>
              </a:rPr>
              <a:t>Operations on number</a:t>
            </a:r>
          </a:p>
          <a:p>
            <a:pPr marL="514350" indent="-514350">
              <a:buClr>
                <a:schemeClr val="tx1"/>
              </a:buClr>
              <a:buFont typeface="+mj-lt"/>
              <a:buAutoNum type="arabicPeriod"/>
            </a:pPr>
            <a:r>
              <a:rPr lang="en-US" sz="2600" dirty="0">
                <a:latin typeface="Arial" panose="020B0604020202020204" pitchFamily="34" charset="0"/>
                <a:cs typeface="Arial" panose="020B0604020202020204" pitchFamily="34" charset="0"/>
              </a:rPr>
              <a:t>Mathematical relationships</a:t>
            </a:r>
          </a:p>
          <a:p>
            <a:pPr marL="514350" indent="-514350">
              <a:buClr>
                <a:schemeClr val="tx1"/>
              </a:buClr>
              <a:buFont typeface="+mj-lt"/>
              <a:buAutoNum type="arabicPeriod"/>
            </a:pPr>
            <a:r>
              <a:rPr lang="en-US" sz="2600" dirty="0">
                <a:latin typeface="Arial" panose="020B0604020202020204" pitchFamily="34" charset="0"/>
                <a:cs typeface="Arial" panose="020B0604020202020204" pitchFamily="34" charset="0"/>
              </a:rPr>
              <a:t>Spatial properties and representations (of shapes)</a:t>
            </a:r>
          </a:p>
          <a:p>
            <a:pPr marL="514350" indent="-514350">
              <a:buClr>
                <a:schemeClr val="tx1"/>
              </a:buClr>
              <a:buFont typeface="+mj-lt"/>
              <a:buAutoNum type="arabicPeriod"/>
            </a:pPr>
            <a:r>
              <a:rPr lang="en-US" sz="2600" dirty="0">
                <a:latin typeface="Arial" panose="020B0604020202020204" pitchFamily="34" charset="0"/>
                <a:cs typeface="Arial" panose="020B0604020202020204" pitchFamily="34" charset="0"/>
              </a:rPr>
              <a:t>Location and navigation</a:t>
            </a:r>
          </a:p>
          <a:p>
            <a:pPr marL="514350" indent="-514350">
              <a:buClr>
                <a:schemeClr val="tx1"/>
              </a:buClr>
              <a:buFont typeface="+mj-lt"/>
              <a:buAutoNum type="arabicPeriod"/>
            </a:pPr>
            <a:r>
              <a:rPr lang="en-US" sz="2600" dirty="0">
                <a:latin typeface="Arial" panose="020B0604020202020204" pitchFamily="34" charset="0"/>
                <a:cs typeface="Arial" panose="020B0604020202020204" pitchFamily="34" charset="0"/>
              </a:rPr>
              <a:t>Measurement</a:t>
            </a:r>
          </a:p>
          <a:p>
            <a:pPr marL="514350" indent="-514350">
              <a:buClr>
                <a:schemeClr val="tx1"/>
              </a:buClr>
              <a:buFont typeface="+mj-lt"/>
              <a:buAutoNum type="arabicPeriod"/>
            </a:pPr>
            <a:r>
              <a:rPr lang="en-US" sz="2600" dirty="0">
                <a:latin typeface="Arial" panose="020B0604020202020204" pitchFamily="34" charset="0"/>
                <a:cs typeface="Arial" panose="020B0604020202020204" pitchFamily="34" charset="0"/>
              </a:rPr>
              <a:t>Statistics and data</a:t>
            </a:r>
          </a:p>
          <a:p>
            <a:pPr marL="514350" indent="-514350">
              <a:buClr>
                <a:schemeClr val="tx1"/>
              </a:buClr>
              <a:buFont typeface="+mj-lt"/>
              <a:buAutoNum type="arabicPeriod"/>
            </a:pPr>
            <a:r>
              <a:rPr lang="en-US" sz="2600" dirty="0">
                <a:latin typeface="Arial" panose="020B0604020202020204" pitchFamily="34" charset="0"/>
                <a:cs typeface="Arial" panose="020B0604020202020204" pitchFamily="34" charset="0"/>
              </a:rPr>
              <a:t>Elements of chance (probability)</a:t>
            </a:r>
            <a:endParaRPr lang="en-NZ" sz="3000" dirty="0"/>
          </a:p>
        </p:txBody>
      </p:sp>
      <p:sp>
        <p:nvSpPr>
          <p:cNvPr id="6" name="TextBox 5">
            <a:extLst>
              <a:ext uri="{FF2B5EF4-FFF2-40B4-BE49-F238E27FC236}">
                <a16:creationId xmlns:a16="http://schemas.microsoft.com/office/drawing/2014/main" id="{BEA4A7BB-C545-59F8-9EC9-8357AB63A860}"/>
              </a:ext>
            </a:extLst>
          </p:cNvPr>
          <p:cNvSpPr txBox="1"/>
          <p:nvPr/>
        </p:nvSpPr>
        <p:spPr>
          <a:xfrm>
            <a:off x="1212351" y="976946"/>
            <a:ext cx="8363163" cy="523220"/>
          </a:xfrm>
          <a:prstGeom prst="rect">
            <a:avLst/>
          </a:prstGeom>
          <a:noFill/>
        </p:spPr>
        <p:txBody>
          <a:bodyPr wrap="square" rtlCol="0">
            <a:spAutoFit/>
          </a:bodyPr>
          <a:lstStyle/>
          <a:p>
            <a:r>
              <a:rPr lang="en-US" sz="2800" b="1" u="sng" dirty="0"/>
              <a:t>Numeracy -  “real world” scenarios involving:</a:t>
            </a:r>
            <a:endParaRPr lang="en-NZ" sz="2800" b="1" u="sng" dirty="0"/>
          </a:p>
        </p:txBody>
      </p:sp>
    </p:spTree>
    <p:extLst>
      <p:ext uri="{BB962C8B-B14F-4D97-AF65-F5344CB8AC3E}">
        <p14:creationId xmlns:p14="http://schemas.microsoft.com/office/powerpoint/2010/main" val="112223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pic>
        <p:nvPicPr>
          <p:cNvPr id="5" name="Picture 4">
            <a:extLst>
              <a:ext uri="{FF2B5EF4-FFF2-40B4-BE49-F238E27FC236}">
                <a16:creationId xmlns:a16="http://schemas.microsoft.com/office/drawing/2014/main" id="{6B7036E6-7AED-771F-B35C-D5266C0532A4}"/>
              </a:ext>
            </a:extLst>
          </p:cNvPr>
          <p:cNvPicPr>
            <a:picLocks noChangeAspect="1"/>
          </p:cNvPicPr>
          <p:nvPr/>
        </p:nvPicPr>
        <p:blipFill rotWithShape="1">
          <a:blip r:embed="rId4"/>
          <a:srcRect t="6885" r="2359"/>
          <a:stretch/>
        </p:blipFill>
        <p:spPr bwMode="auto">
          <a:xfrm>
            <a:off x="3877913" y="621982"/>
            <a:ext cx="5401945" cy="5614035"/>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B9FC64E5-ACE2-A0E4-83B3-4B2869141C55}"/>
              </a:ext>
            </a:extLst>
          </p:cNvPr>
          <p:cNvSpPr txBox="1"/>
          <p:nvPr/>
        </p:nvSpPr>
        <p:spPr>
          <a:xfrm>
            <a:off x="604463" y="1187519"/>
            <a:ext cx="2307679" cy="954107"/>
          </a:xfrm>
          <a:prstGeom prst="rect">
            <a:avLst/>
          </a:prstGeom>
          <a:noFill/>
        </p:spPr>
        <p:txBody>
          <a:bodyPr wrap="square" rtlCol="0">
            <a:spAutoFit/>
          </a:bodyPr>
          <a:lstStyle/>
          <a:p>
            <a:r>
              <a:rPr lang="en-US" sz="2800" b="1" u="sng" dirty="0"/>
              <a:t>Examples of Numeracy</a:t>
            </a:r>
            <a:endParaRPr lang="en-NZ" sz="2800" b="1" u="sng" dirty="0"/>
          </a:p>
        </p:txBody>
      </p:sp>
    </p:spTree>
    <p:extLst>
      <p:ext uri="{BB962C8B-B14F-4D97-AF65-F5344CB8AC3E}">
        <p14:creationId xmlns:p14="http://schemas.microsoft.com/office/powerpoint/2010/main" val="3859012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110901" y="272702"/>
            <a:ext cx="10611894" cy="3795864"/>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5" name="TextBox 4">
            <a:extLst>
              <a:ext uri="{FF2B5EF4-FFF2-40B4-BE49-F238E27FC236}">
                <a16:creationId xmlns:a16="http://schemas.microsoft.com/office/drawing/2014/main" id="{060081A7-E102-4577-81C7-E3D0E9EF4B16}"/>
              </a:ext>
            </a:extLst>
          </p:cNvPr>
          <p:cNvSpPr txBox="1"/>
          <p:nvPr/>
        </p:nvSpPr>
        <p:spPr>
          <a:xfrm>
            <a:off x="916365" y="760890"/>
            <a:ext cx="4724147" cy="836576"/>
          </a:xfrm>
          <a:prstGeom prst="rect">
            <a:avLst/>
          </a:prstGeom>
          <a:noFill/>
        </p:spPr>
        <p:txBody>
          <a:bodyPr wrap="square">
            <a:spAutoFit/>
          </a:bodyPr>
          <a:lstStyle/>
          <a:p>
            <a:pPr>
              <a:lnSpc>
                <a:spcPct val="107000"/>
              </a:lnSpc>
              <a:spcAft>
                <a:spcPts val="800"/>
              </a:spcAft>
            </a:pPr>
            <a:r>
              <a:rPr lang="en-NZ" sz="2800" b="1" kern="100" dirty="0">
                <a:effectLst/>
                <a:latin typeface="Arial" panose="020B0604020202020204" pitchFamily="34" charset="0"/>
                <a:ea typeface="Calibri" panose="020F0502020204030204" pitchFamily="34" charset="0"/>
                <a:cs typeface="Times New Roman" panose="02020603050405020304" pitchFamily="18" charset="0"/>
              </a:rPr>
              <a:t>What is NCEA Literacy?</a:t>
            </a:r>
            <a:br>
              <a:rPr lang="en-NZ"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C40315F-0CD1-623E-C6E9-0760383B07C2}"/>
              </a:ext>
            </a:extLst>
          </p:cNvPr>
          <p:cNvSpPr txBox="1"/>
          <p:nvPr/>
        </p:nvSpPr>
        <p:spPr>
          <a:xfrm>
            <a:off x="916365" y="2085654"/>
            <a:ext cx="9208214" cy="3785652"/>
          </a:xfrm>
          <a:prstGeom prst="rect">
            <a:avLst/>
          </a:prstGeom>
          <a:noFill/>
        </p:spPr>
        <p:txBody>
          <a:bodyPr wrap="square">
            <a:spAutoFit/>
          </a:bodyPr>
          <a:lstStyle/>
          <a:p>
            <a:r>
              <a:rPr lang="en-NZ" sz="2400" dirty="0">
                <a:latin typeface="Arial" panose="020B0604020202020204" pitchFamily="34" charset="0"/>
                <a:cs typeface="Arial" panose="020B0604020202020204" pitchFamily="34" charset="0"/>
              </a:rPr>
              <a:t>Having literacy is about being able to read, write and speak effectively to communicate ideas and knowledge.</a:t>
            </a:r>
          </a:p>
          <a:p>
            <a:endParaRPr lang="en-NZ" sz="2400" dirty="0">
              <a:latin typeface="Arial" panose="020B0604020202020204" pitchFamily="34" charset="0"/>
              <a:cs typeface="Arial" panose="020B0604020202020204" pitchFamily="34" charset="0"/>
            </a:endParaRPr>
          </a:p>
          <a:p>
            <a:r>
              <a:rPr lang="en-NZ" sz="2400" b="1" u="sng" dirty="0">
                <a:latin typeface="Arial" panose="020B0604020202020204" pitchFamily="34" charset="0"/>
                <a:cs typeface="Arial" panose="020B0604020202020204" pitchFamily="34" charset="0"/>
              </a:rPr>
              <a:t>Reading</a:t>
            </a:r>
            <a:r>
              <a:rPr lang="en-NZ" sz="2400" dirty="0">
                <a:latin typeface="Arial" panose="020B0604020202020204" pitchFamily="34" charset="0"/>
                <a:cs typeface="Arial" panose="020B0604020202020204" pitchFamily="34" charset="0"/>
              </a:rPr>
              <a:t> – understand ideas and information in </a:t>
            </a:r>
            <a:r>
              <a:rPr lang="en-NZ" sz="2400" kern="100" dirty="0">
                <a:effectLst/>
                <a:latin typeface="Arial" panose="020B0604020202020204" pitchFamily="34" charset="0"/>
                <a:ea typeface="Calibri" panose="020F0502020204030204" pitchFamily="34" charset="0"/>
                <a:cs typeface="Arial" panose="020B0604020202020204" pitchFamily="34" charset="0"/>
              </a:rPr>
              <a:t>written texts in books or articles, textbooks with language and pictures, texts and images on websites, messages in social media, and so on.</a:t>
            </a:r>
            <a:br>
              <a:rPr lang="en-NZ" sz="2400" kern="100" dirty="0">
                <a:effectLst/>
                <a:latin typeface="Arial" panose="020B0604020202020204" pitchFamily="34" charset="0"/>
                <a:ea typeface="Calibri" panose="020F0502020204030204" pitchFamily="34" charset="0"/>
                <a:cs typeface="Arial" panose="020B0604020202020204" pitchFamily="34" charset="0"/>
              </a:rPr>
            </a:br>
            <a:endParaRPr lang="en-NZ" sz="2400" dirty="0">
              <a:latin typeface="Arial" panose="020B0604020202020204" pitchFamily="34" charset="0"/>
              <a:cs typeface="Arial" panose="020B0604020202020204" pitchFamily="34" charset="0"/>
            </a:endParaRPr>
          </a:p>
          <a:p>
            <a:r>
              <a:rPr lang="en-NZ" sz="2400" b="1" u="sng" dirty="0">
                <a:latin typeface="Arial" panose="020B0604020202020204" pitchFamily="34" charset="0"/>
                <a:cs typeface="Arial" panose="020B0604020202020204" pitchFamily="34" charset="0"/>
              </a:rPr>
              <a:t>Writing</a:t>
            </a:r>
            <a:r>
              <a:rPr lang="en-NZ" sz="2400" dirty="0">
                <a:latin typeface="Arial" panose="020B0604020202020204" pitchFamily="34" charset="0"/>
                <a:cs typeface="Arial" panose="020B0604020202020204" pitchFamily="34" charset="0"/>
              </a:rPr>
              <a:t> – write texts to communicate information and ideas </a:t>
            </a:r>
            <a:r>
              <a:rPr lang="en-NZ" sz="2400" kern="100" dirty="0">
                <a:effectLst/>
                <a:latin typeface="Arial" panose="020B0604020202020204" pitchFamily="34" charset="0"/>
                <a:ea typeface="Calibri" panose="020F0502020204030204" pitchFamily="34" charset="0"/>
                <a:cs typeface="Arial" panose="020B0604020202020204" pitchFamily="34" charset="0"/>
              </a:rPr>
              <a:t>, using language in a way that the audience can understand, and that suits the purpose of the text you want to write.</a:t>
            </a:r>
            <a:endParaRPr lang="en-N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687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6" name="TextBox 5">
            <a:extLst>
              <a:ext uri="{FF2B5EF4-FFF2-40B4-BE49-F238E27FC236}">
                <a16:creationId xmlns:a16="http://schemas.microsoft.com/office/drawing/2014/main" id="{B9FC64E5-ACE2-A0E4-83B3-4B2869141C55}"/>
              </a:ext>
            </a:extLst>
          </p:cNvPr>
          <p:cNvSpPr txBox="1"/>
          <p:nvPr/>
        </p:nvSpPr>
        <p:spPr>
          <a:xfrm>
            <a:off x="604463" y="1187519"/>
            <a:ext cx="2307679" cy="954107"/>
          </a:xfrm>
          <a:prstGeom prst="rect">
            <a:avLst/>
          </a:prstGeom>
          <a:noFill/>
        </p:spPr>
        <p:txBody>
          <a:bodyPr wrap="square" rtlCol="0">
            <a:spAutoFit/>
          </a:bodyPr>
          <a:lstStyle/>
          <a:p>
            <a:r>
              <a:rPr lang="en-US" sz="2800" b="1" u="sng" dirty="0"/>
              <a:t>Examples of Literacy</a:t>
            </a:r>
            <a:endParaRPr lang="en-NZ" sz="2800" b="1" u="sng" dirty="0"/>
          </a:p>
        </p:txBody>
      </p:sp>
      <p:pic>
        <p:nvPicPr>
          <p:cNvPr id="3" name="Picture 2">
            <a:extLst>
              <a:ext uri="{FF2B5EF4-FFF2-40B4-BE49-F238E27FC236}">
                <a16:creationId xmlns:a16="http://schemas.microsoft.com/office/drawing/2014/main" id="{939A04D4-4238-9277-CE3F-879522016021}"/>
              </a:ext>
            </a:extLst>
          </p:cNvPr>
          <p:cNvPicPr>
            <a:picLocks noChangeAspect="1"/>
          </p:cNvPicPr>
          <p:nvPr/>
        </p:nvPicPr>
        <p:blipFill rotWithShape="1">
          <a:blip r:embed="rId4"/>
          <a:srcRect t="6736" r="725" b="2095"/>
          <a:stretch/>
        </p:blipFill>
        <p:spPr bwMode="auto">
          <a:xfrm>
            <a:off x="3033141" y="1281270"/>
            <a:ext cx="6581530" cy="47170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729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5" name="TextBox 4">
            <a:extLst>
              <a:ext uri="{FF2B5EF4-FFF2-40B4-BE49-F238E27FC236}">
                <a16:creationId xmlns:a16="http://schemas.microsoft.com/office/drawing/2014/main" id="{CCDE842B-AF0E-158D-B9EA-103E3814C4CF}"/>
              </a:ext>
            </a:extLst>
          </p:cNvPr>
          <p:cNvSpPr txBox="1"/>
          <p:nvPr/>
        </p:nvSpPr>
        <p:spPr>
          <a:xfrm>
            <a:off x="678095" y="5035416"/>
            <a:ext cx="10983074" cy="1569660"/>
          </a:xfrm>
          <a:prstGeom prst="rect">
            <a:avLst/>
          </a:prstGeom>
          <a:noFill/>
        </p:spPr>
        <p:txBody>
          <a:bodyPr wrap="square">
            <a:spAutoFit/>
          </a:bodyPr>
          <a:lstStyle/>
          <a:p>
            <a:r>
              <a:rPr lang="en-NZ" sz="2400" dirty="0">
                <a:effectLst/>
                <a:latin typeface="Arial" panose="020B0604020202020204" pitchFamily="34" charset="0"/>
                <a:ea typeface="Times New Roman" panose="02020603050405020304" pitchFamily="18" charset="0"/>
                <a:cs typeface="Arial" panose="020B0604020202020204" pitchFamily="34" charset="0"/>
              </a:rPr>
              <a:t>Literacy standards = upper level 4 &amp; lower level 5 of the English NZ Curriculum</a:t>
            </a:r>
          </a:p>
          <a:p>
            <a:r>
              <a:rPr lang="en-NZ" sz="2400" dirty="0">
                <a:effectLst/>
                <a:latin typeface="Arial" panose="020B0604020202020204" pitchFamily="34" charset="0"/>
                <a:ea typeface="Times New Roman" panose="02020603050405020304" pitchFamily="18" charset="0"/>
                <a:cs typeface="Arial" panose="020B0604020202020204" pitchFamily="34" charset="0"/>
              </a:rPr>
              <a:t> </a:t>
            </a:r>
          </a:p>
          <a:p>
            <a:r>
              <a:rPr lang="en-NZ" sz="2400" dirty="0">
                <a:latin typeface="Arial" panose="020B0604020202020204" pitchFamily="34" charset="0"/>
                <a:ea typeface="Times New Roman" panose="02020603050405020304" pitchFamily="18" charset="0"/>
                <a:cs typeface="Arial" panose="020B0604020202020204" pitchFamily="34" charset="0"/>
              </a:rPr>
              <a:t>N</a:t>
            </a:r>
            <a:r>
              <a:rPr lang="en-NZ" sz="2400" dirty="0">
                <a:effectLst/>
                <a:latin typeface="Arial" panose="020B0604020202020204" pitchFamily="34" charset="0"/>
                <a:ea typeface="Times New Roman" panose="02020603050405020304" pitchFamily="18" charset="0"/>
                <a:cs typeface="Arial" panose="020B0604020202020204" pitchFamily="34" charset="0"/>
              </a:rPr>
              <a:t>umeracy standard = upper level 4 and lower level 5 of the Mathematics and Statistics NZ Curriculum.</a:t>
            </a:r>
          </a:p>
        </p:txBody>
      </p:sp>
      <p:pic>
        <p:nvPicPr>
          <p:cNvPr id="6" name="Picture 5">
            <a:extLst>
              <a:ext uri="{FF2B5EF4-FFF2-40B4-BE49-F238E27FC236}">
                <a16:creationId xmlns:a16="http://schemas.microsoft.com/office/drawing/2014/main" id="{1DC0DE68-568B-8FC8-29F9-5648CFB45502}"/>
              </a:ext>
            </a:extLst>
          </p:cNvPr>
          <p:cNvPicPr>
            <a:picLocks noChangeAspect="1"/>
          </p:cNvPicPr>
          <p:nvPr/>
        </p:nvPicPr>
        <p:blipFill>
          <a:blip r:embed="rId4"/>
          <a:stretch>
            <a:fillRect/>
          </a:stretch>
        </p:blipFill>
        <p:spPr>
          <a:xfrm>
            <a:off x="2661365" y="201554"/>
            <a:ext cx="5731510" cy="4509135"/>
          </a:xfrm>
          <a:prstGeom prst="rect">
            <a:avLst/>
          </a:prstGeom>
        </p:spPr>
      </p:pic>
      <p:sp>
        <p:nvSpPr>
          <p:cNvPr id="3" name="Oval 2">
            <a:extLst>
              <a:ext uri="{FF2B5EF4-FFF2-40B4-BE49-F238E27FC236}">
                <a16:creationId xmlns:a16="http://schemas.microsoft.com/office/drawing/2014/main" id="{BB936EAC-9034-CF76-9413-385481CEAF92}"/>
              </a:ext>
            </a:extLst>
          </p:cNvPr>
          <p:cNvSpPr/>
          <p:nvPr/>
        </p:nvSpPr>
        <p:spPr>
          <a:xfrm>
            <a:off x="6097712" y="2137025"/>
            <a:ext cx="736315" cy="10171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Oval 6">
            <a:extLst>
              <a:ext uri="{FF2B5EF4-FFF2-40B4-BE49-F238E27FC236}">
                <a16:creationId xmlns:a16="http://schemas.microsoft.com/office/drawing/2014/main" id="{2D7007EF-05D3-825A-9C43-BC4769F3E7FB}"/>
              </a:ext>
            </a:extLst>
          </p:cNvPr>
          <p:cNvSpPr/>
          <p:nvPr/>
        </p:nvSpPr>
        <p:spPr>
          <a:xfrm>
            <a:off x="6423061" y="4042033"/>
            <a:ext cx="452063" cy="4828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a:extLst>
              <a:ext uri="{FF2B5EF4-FFF2-40B4-BE49-F238E27FC236}">
                <a16:creationId xmlns:a16="http://schemas.microsoft.com/office/drawing/2014/main" id="{DA0D83C1-F019-5E37-B113-F59639E8357D}"/>
              </a:ext>
            </a:extLst>
          </p:cNvPr>
          <p:cNvSpPr txBox="1"/>
          <p:nvPr/>
        </p:nvSpPr>
        <p:spPr>
          <a:xfrm>
            <a:off x="8612495" y="3334480"/>
            <a:ext cx="3427105" cy="923330"/>
          </a:xfrm>
          <a:prstGeom prst="rect">
            <a:avLst/>
          </a:prstGeom>
          <a:noFill/>
        </p:spPr>
        <p:txBody>
          <a:bodyPr wrap="square" rtlCol="0">
            <a:spAutoFit/>
          </a:bodyPr>
          <a:lstStyle/>
          <a:p>
            <a:r>
              <a:rPr lang="en-NZ" dirty="0">
                <a:latin typeface="Arial" panose="020B0604020202020204" pitchFamily="34" charset="0"/>
                <a:cs typeface="Arial" panose="020B0604020202020204" pitchFamily="34" charset="0"/>
              </a:rPr>
              <a:t>We are preparing our Yr 10 students for the literacy &amp; numeracy assessments</a:t>
            </a:r>
          </a:p>
        </p:txBody>
      </p:sp>
      <p:cxnSp>
        <p:nvCxnSpPr>
          <p:cNvPr id="10" name="Straight Arrow Connector 9">
            <a:extLst>
              <a:ext uri="{FF2B5EF4-FFF2-40B4-BE49-F238E27FC236}">
                <a16:creationId xmlns:a16="http://schemas.microsoft.com/office/drawing/2014/main" id="{F7201F42-CEA2-F828-D075-FE5AC0220611}"/>
              </a:ext>
            </a:extLst>
          </p:cNvPr>
          <p:cNvCxnSpPr>
            <a:cxnSpLocks/>
          </p:cNvCxnSpPr>
          <p:nvPr/>
        </p:nvCxnSpPr>
        <p:spPr>
          <a:xfrm flipH="1">
            <a:off x="6875124" y="3429000"/>
            <a:ext cx="1737371" cy="6130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09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6" name="TextBox 5">
            <a:extLst>
              <a:ext uri="{FF2B5EF4-FFF2-40B4-BE49-F238E27FC236}">
                <a16:creationId xmlns:a16="http://schemas.microsoft.com/office/drawing/2014/main" id="{588E536C-4631-49A8-FFBA-E9693614120D}"/>
              </a:ext>
            </a:extLst>
          </p:cNvPr>
          <p:cNvSpPr txBox="1"/>
          <p:nvPr/>
        </p:nvSpPr>
        <p:spPr>
          <a:xfrm>
            <a:off x="931333" y="623603"/>
            <a:ext cx="8678333" cy="836576"/>
          </a:xfrm>
          <a:prstGeom prst="rect">
            <a:avLst/>
          </a:prstGeom>
          <a:noFill/>
        </p:spPr>
        <p:txBody>
          <a:bodyPr wrap="square">
            <a:spAutoFit/>
          </a:bodyPr>
          <a:lstStyle/>
          <a:p>
            <a:pPr>
              <a:lnSpc>
                <a:spcPct val="107000"/>
              </a:lnSpc>
              <a:spcAft>
                <a:spcPts val="800"/>
              </a:spcAft>
            </a:pPr>
            <a:r>
              <a:rPr lang="en-NZ" sz="2800" b="1" kern="100" dirty="0">
                <a:effectLst/>
                <a:latin typeface="Arial" panose="020B0604020202020204" pitchFamily="34" charset="0"/>
                <a:ea typeface="Calibri" panose="020F0502020204030204" pitchFamily="34" charset="0"/>
                <a:cs typeface="Times New Roman" panose="02020603050405020304" pitchFamily="18" charset="0"/>
              </a:rPr>
              <a:t>How </a:t>
            </a:r>
            <a:r>
              <a:rPr lang="en-NZ" sz="2800" b="1" kern="100" dirty="0">
                <a:latin typeface="Arial" panose="020B0604020202020204" pitchFamily="34" charset="0"/>
                <a:ea typeface="Calibri" panose="020F0502020204030204" pitchFamily="34" charset="0"/>
                <a:cs typeface="Times New Roman" panose="02020603050405020304" pitchFamily="18" charset="0"/>
              </a:rPr>
              <a:t>Can Students Prepare for the Digital </a:t>
            </a:r>
            <a:r>
              <a:rPr lang="en-NZ" sz="2800" b="1" kern="100" dirty="0">
                <a:effectLst/>
                <a:latin typeface="Arial" panose="020B0604020202020204" pitchFamily="34" charset="0"/>
                <a:ea typeface="Calibri" panose="020F0502020204030204" pitchFamily="34" charset="0"/>
                <a:cs typeface="Times New Roman" panose="02020603050405020304" pitchFamily="18" charset="0"/>
              </a:rPr>
              <a:t>Exams?</a:t>
            </a:r>
            <a:br>
              <a:rPr lang="en-NZ"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6F55C19-75D7-A4DA-0A72-0BEB4BC5740B}"/>
              </a:ext>
            </a:extLst>
          </p:cNvPr>
          <p:cNvSpPr txBox="1"/>
          <p:nvPr/>
        </p:nvSpPr>
        <p:spPr>
          <a:xfrm>
            <a:off x="1190001" y="1395264"/>
            <a:ext cx="8605932" cy="4370427"/>
          </a:xfrm>
          <a:prstGeom prst="rect">
            <a:avLst/>
          </a:prstGeom>
          <a:noFill/>
        </p:spPr>
        <p:txBody>
          <a:bodyPr wrap="square" rtlCol="0">
            <a:spAutoFit/>
          </a:bodyPr>
          <a:lstStyle/>
          <a:p>
            <a:pPr marL="342900" indent="-342900">
              <a:buAutoNum type="arabicParenR"/>
            </a:pPr>
            <a:r>
              <a:rPr lang="en-US" sz="2200" b="1" dirty="0">
                <a:latin typeface="Arial" panose="020B0604020202020204" pitchFamily="34" charset="0"/>
                <a:cs typeface="Arial" panose="020B0604020202020204" pitchFamily="34" charset="0"/>
              </a:rPr>
              <a:t>Numeracy:</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Maths courses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Microsoft Teams tasks, including starters in class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NZQA past digital exams</a:t>
            </a:r>
          </a:p>
          <a:p>
            <a:pPr marL="285750" indent="-28575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2) </a:t>
            </a:r>
            <a:r>
              <a:rPr lang="en-US" sz="2200" b="1" dirty="0">
                <a:latin typeface="Arial" panose="020B0604020202020204" pitchFamily="34" charset="0"/>
                <a:cs typeface="Arial" panose="020B0604020202020204" pitchFamily="34" charset="0"/>
              </a:rPr>
              <a:t>Literacy:</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English courses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Literacy starters at the beginning of each day in all classes</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NZQA past digital exams</a:t>
            </a:r>
          </a:p>
          <a:p>
            <a:pPr marL="285750" indent="-285750">
              <a:buFont typeface="Arial" panose="020B0604020202020204" pitchFamily="34" charset="0"/>
              <a:buChar char="•"/>
            </a:pPr>
            <a:endParaRPr lang="en-NZ" dirty="0"/>
          </a:p>
          <a:p>
            <a:r>
              <a:rPr lang="en-US" sz="2200" dirty="0">
                <a:latin typeface="Arial" panose="020B0604020202020204" pitchFamily="34" charset="0"/>
                <a:cs typeface="Arial" panose="020B0604020202020204" pitchFamily="34" charset="0"/>
              </a:rPr>
              <a:t>3) </a:t>
            </a:r>
            <a:r>
              <a:rPr lang="en-US" sz="2200" b="1" dirty="0">
                <a:latin typeface="Arial" panose="020B0604020202020204" pitchFamily="34" charset="0"/>
                <a:cs typeface="Arial" panose="020B0604020202020204" pitchFamily="34" charset="0"/>
              </a:rPr>
              <a:t>General:</a:t>
            </a:r>
          </a:p>
          <a:p>
            <a:pPr marL="285750" indent="-285750">
              <a:buFont typeface="Arial" panose="020B0604020202020204" pitchFamily="34" charset="0"/>
              <a:buChar char="•"/>
            </a:pPr>
            <a:r>
              <a:rPr lang="en-NZ" sz="2200" dirty="0">
                <a:latin typeface="Arial" panose="020B0604020202020204" pitchFamily="34" charset="0"/>
                <a:cs typeface="Arial" panose="020B0604020202020204" pitchFamily="34" charset="0"/>
              </a:rPr>
              <a:t>Familiarise yourself with the digital exam platform (see slide 23)</a:t>
            </a: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NZ" dirty="0"/>
          </a:p>
        </p:txBody>
      </p:sp>
      <p:sp>
        <p:nvSpPr>
          <p:cNvPr id="3" name="TextBox 2">
            <a:extLst>
              <a:ext uri="{FF2B5EF4-FFF2-40B4-BE49-F238E27FC236}">
                <a16:creationId xmlns:a16="http://schemas.microsoft.com/office/drawing/2014/main" id="{F9AA2FF2-0489-01D8-AB5D-93C56CB6DB7C}"/>
              </a:ext>
            </a:extLst>
          </p:cNvPr>
          <p:cNvSpPr txBox="1"/>
          <p:nvPr/>
        </p:nvSpPr>
        <p:spPr>
          <a:xfrm>
            <a:off x="603467" y="5711836"/>
            <a:ext cx="11357042" cy="738664"/>
          </a:xfrm>
          <a:prstGeom prst="rect">
            <a:avLst/>
          </a:prstGeom>
          <a:noFill/>
        </p:spPr>
        <p:txBody>
          <a:bodyPr wrap="square" rtlCol="0">
            <a:spAutoFit/>
          </a:bodyPr>
          <a:lstStyle/>
          <a:p>
            <a:r>
              <a:rPr lang="en-NZ" sz="2100" dirty="0">
                <a:latin typeface="Arial" panose="020B0604020202020204" pitchFamily="34" charset="0"/>
                <a:cs typeface="Arial" panose="020B0604020202020204" pitchFamily="34" charset="0"/>
              </a:rPr>
              <a:t>Note: If a student does not achieve the Numeracy, Literacy standards, then they can redo the digital exam in Year 11 onwards until they do pass these assessments.</a:t>
            </a:r>
          </a:p>
        </p:txBody>
      </p:sp>
    </p:spTree>
    <p:extLst>
      <p:ext uri="{BB962C8B-B14F-4D97-AF65-F5344CB8AC3E}">
        <p14:creationId xmlns:p14="http://schemas.microsoft.com/office/powerpoint/2010/main" val="297507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DFF74-4582-90E2-8FB0-05614FF49137}"/>
              </a:ext>
            </a:extLst>
          </p:cNvPr>
          <p:cNvSpPr>
            <a:spLocks noGrp="1"/>
          </p:cNvSpPr>
          <p:nvPr>
            <p:ph type="title"/>
          </p:nvPr>
        </p:nvSpPr>
        <p:spPr/>
        <p:txBody>
          <a:bodyPr/>
          <a:lstStyle/>
          <a:p>
            <a:r>
              <a:rPr lang="en-US" sz="2800" b="1" dirty="0">
                <a:solidFill>
                  <a:schemeClr val="tx1"/>
                </a:solidFill>
                <a:latin typeface="Arial" panose="020B0604020202020204" pitchFamily="34" charset="0"/>
                <a:cs typeface="Arial" panose="020B0604020202020204" pitchFamily="34" charset="0"/>
              </a:rPr>
              <a:t>Numeracy work – Microsoft Teams – </a:t>
            </a:r>
            <a:r>
              <a:rPr lang="en-US" sz="2800" b="1" dirty="0">
                <a:solidFill>
                  <a:srgbClr val="FFFF00"/>
                </a:solidFill>
                <a:latin typeface="Arial" panose="020B0604020202020204" pitchFamily="34" charset="0"/>
                <a:cs typeface="Arial" panose="020B0604020202020204" pitchFamily="34" charset="0"/>
              </a:rPr>
              <a:t>Year 10</a:t>
            </a:r>
            <a:endParaRPr lang="en-NZ" sz="2800" b="1" dirty="0">
              <a:solidFill>
                <a:srgbClr val="FFFF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C630D8-C2EE-7F1C-5FC7-7E9D83DDE371}"/>
              </a:ext>
            </a:extLst>
          </p:cNvPr>
          <p:cNvSpPr>
            <a:spLocks noGrp="1"/>
          </p:cNvSpPr>
          <p:nvPr>
            <p:ph idx="1"/>
          </p:nvPr>
        </p:nvSpPr>
        <p:spPr>
          <a:xfrm>
            <a:off x="212557" y="1786855"/>
            <a:ext cx="4178968" cy="4351338"/>
          </a:xfrm>
        </p:spPr>
        <p:txBody>
          <a:bodyPr>
            <a:normAutofit/>
          </a:bodyPr>
          <a:lstStyle/>
          <a:p>
            <a:pPr marL="0" indent="0">
              <a:buNone/>
            </a:pPr>
            <a:r>
              <a:rPr lang="en-US" sz="2400" dirty="0">
                <a:latin typeface="Arial" panose="020B0604020202020204" pitchFamily="34" charset="0"/>
                <a:cs typeface="Arial" panose="020B0604020202020204" pitchFamily="34" charset="0"/>
              </a:rPr>
              <a:t>In class Teams, either in:</a:t>
            </a:r>
          </a:p>
          <a:p>
            <a:pPr>
              <a:buClr>
                <a:schemeClr val="tx1"/>
              </a:buClr>
            </a:pPr>
            <a:r>
              <a:rPr lang="en-US" sz="2400" dirty="0">
                <a:latin typeface="Arial" panose="020B0604020202020204" pitchFamily="34" charset="0"/>
                <a:cs typeface="Arial" panose="020B0604020202020204" pitchFamily="34" charset="0"/>
              </a:rPr>
              <a:t>Files</a:t>
            </a:r>
          </a:p>
          <a:p>
            <a:pPr>
              <a:buClr>
                <a:schemeClr val="tx1"/>
              </a:buClr>
            </a:pPr>
            <a:r>
              <a:rPr lang="en-US" sz="2400" dirty="0">
                <a:latin typeface="Arial" panose="020B0604020202020204" pitchFamily="34" charset="0"/>
                <a:cs typeface="Arial" panose="020B0604020202020204" pitchFamily="34" charset="0"/>
              </a:rPr>
              <a:t>Assignments</a:t>
            </a:r>
          </a:p>
          <a:p>
            <a:pPr>
              <a:buClr>
                <a:schemeClr val="tx1"/>
              </a:buClr>
            </a:pPr>
            <a:r>
              <a:rPr lang="en-US" sz="2400" dirty="0">
                <a:latin typeface="Arial" panose="020B0604020202020204" pitchFamily="34" charset="0"/>
                <a:cs typeface="Arial" panose="020B0604020202020204" pitchFamily="34" charset="0"/>
              </a:rPr>
              <a:t>Posts</a:t>
            </a:r>
          </a:p>
        </p:txBody>
      </p:sp>
      <p:pic>
        <p:nvPicPr>
          <p:cNvPr id="7" name="Picture 6">
            <a:extLst>
              <a:ext uri="{FF2B5EF4-FFF2-40B4-BE49-F238E27FC236}">
                <a16:creationId xmlns:a16="http://schemas.microsoft.com/office/drawing/2014/main" id="{84AD7FC9-2B7C-4DA6-7BEE-D89B6F9DD30C}"/>
              </a:ext>
            </a:extLst>
          </p:cNvPr>
          <p:cNvPicPr>
            <a:picLocks noChangeAspect="1"/>
          </p:cNvPicPr>
          <p:nvPr/>
        </p:nvPicPr>
        <p:blipFill>
          <a:blip r:embed="rId2"/>
          <a:stretch>
            <a:fillRect/>
          </a:stretch>
        </p:blipFill>
        <p:spPr>
          <a:xfrm>
            <a:off x="4025727" y="1431758"/>
            <a:ext cx="6667673" cy="4512561"/>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C14A7375-B616-34A0-BF32-B73CF62C89F9}"/>
                  </a:ext>
                </a:extLst>
              </p14:cNvPr>
              <p14:cNvContentPartPr/>
              <p14:nvPr/>
            </p14:nvContentPartPr>
            <p14:xfrm>
              <a:off x="7928337" y="1623373"/>
              <a:ext cx="289080" cy="36720"/>
            </p14:xfrm>
          </p:contentPart>
        </mc:Choice>
        <mc:Fallback xmlns="">
          <p:pic>
            <p:nvPicPr>
              <p:cNvPr id="8" name="Ink 7">
                <a:extLst>
                  <a:ext uri="{FF2B5EF4-FFF2-40B4-BE49-F238E27FC236}">
                    <a16:creationId xmlns:a16="http://schemas.microsoft.com/office/drawing/2014/main" id="{C14A7375-B616-34A0-BF32-B73CF62C89F9}"/>
                  </a:ext>
                </a:extLst>
              </p:cNvPr>
              <p:cNvPicPr/>
              <p:nvPr/>
            </p:nvPicPr>
            <p:blipFill>
              <a:blip r:embed="rId4"/>
              <a:stretch>
                <a:fillRect/>
              </a:stretch>
            </p:blipFill>
            <p:spPr>
              <a:xfrm>
                <a:off x="7874697" y="1515733"/>
                <a:ext cx="3967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2BAFBA6C-B51C-B3DC-5732-46015480F026}"/>
                  </a:ext>
                </a:extLst>
              </p14:cNvPr>
              <p14:cNvContentPartPr/>
              <p14:nvPr/>
            </p14:nvContentPartPr>
            <p14:xfrm>
              <a:off x="8343057" y="1598893"/>
              <a:ext cx="174960" cy="61560"/>
            </p14:xfrm>
          </p:contentPart>
        </mc:Choice>
        <mc:Fallback xmlns="">
          <p:pic>
            <p:nvPicPr>
              <p:cNvPr id="9" name="Ink 8">
                <a:extLst>
                  <a:ext uri="{FF2B5EF4-FFF2-40B4-BE49-F238E27FC236}">
                    <a16:creationId xmlns:a16="http://schemas.microsoft.com/office/drawing/2014/main" id="{2BAFBA6C-B51C-B3DC-5732-46015480F026}"/>
                  </a:ext>
                </a:extLst>
              </p:cNvPr>
              <p:cNvPicPr/>
              <p:nvPr/>
            </p:nvPicPr>
            <p:blipFill>
              <a:blip r:embed="rId6"/>
              <a:stretch>
                <a:fillRect/>
              </a:stretch>
            </p:blipFill>
            <p:spPr>
              <a:xfrm>
                <a:off x="8289417" y="1490893"/>
                <a:ext cx="2826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303A1AAF-1A71-4DCA-4F24-B8EE2DF99E3B}"/>
                  </a:ext>
                </a:extLst>
              </p14:cNvPr>
              <p14:cNvContentPartPr/>
              <p14:nvPr/>
            </p14:nvContentPartPr>
            <p14:xfrm>
              <a:off x="4680057" y="3114493"/>
              <a:ext cx="738720" cy="37440"/>
            </p14:xfrm>
          </p:contentPart>
        </mc:Choice>
        <mc:Fallback xmlns="">
          <p:pic>
            <p:nvPicPr>
              <p:cNvPr id="10" name="Ink 9">
                <a:extLst>
                  <a:ext uri="{FF2B5EF4-FFF2-40B4-BE49-F238E27FC236}">
                    <a16:creationId xmlns:a16="http://schemas.microsoft.com/office/drawing/2014/main" id="{303A1AAF-1A71-4DCA-4F24-B8EE2DF99E3B}"/>
                  </a:ext>
                </a:extLst>
              </p:cNvPr>
              <p:cNvPicPr/>
              <p:nvPr/>
            </p:nvPicPr>
            <p:blipFill>
              <a:blip r:embed="rId8"/>
              <a:stretch>
                <a:fillRect/>
              </a:stretch>
            </p:blipFill>
            <p:spPr>
              <a:xfrm>
                <a:off x="4626417" y="3006853"/>
                <a:ext cx="8463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338588B6-08F1-82AA-89D4-1B8BB74FFB18}"/>
                  </a:ext>
                </a:extLst>
              </p14:cNvPr>
              <p14:cNvContentPartPr/>
              <p14:nvPr/>
            </p14:nvContentPartPr>
            <p14:xfrm>
              <a:off x="4631817" y="3307453"/>
              <a:ext cx="798480" cy="61560"/>
            </p14:xfrm>
          </p:contentPart>
        </mc:Choice>
        <mc:Fallback xmlns="">
          <p:pic>
            <p:nvPicPr>
              <p:cNvPr id="11" name="Ink 10">
                <a:extLst>
                  <a:ext uri="{FF2B5EF4-FFF2-40B4-BE49-F238E27FC236}">
                    <a16:creationId xmlns:a16="http://schemas.microsoft.com/office/drawing/2014/main" id="{338588B6-08F1-82AA-89D4-1B8BB74FFB18}"/>
                  </a:ext>
                </a:extLst>
              </p:cNvPr>
              <p:cNvPicPr/>
              <p:nvPr/>
            </p:nvPicPr>
            <p:blipFill>
              <a:blip r:embed="rId10"/>
              <a:stretch>
                <a:fillRect/>
              </a:stretch>
            </p:blipFill>
            <p:spPr>
              <a:xfrm>
                <a:off x="4577817" y="3199453"/>
                <a:ext cx="9061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4C3A9531-4327-1F8E-8FA0-678BE5865AEE}"/>
                  </a:ext>
                </a:extLst>
              </p14:cNvPr>
              <p14:cNvContentPartPr/>
              <p14:nvPr/>
            </p14:nvContentPartPr>
            <p14:xfrm>
              <a:off x="7924017" y="3342373"/>
              <a:ext cx="1508760" cy="93240"/>
            </p14:xfrm>
          </p:contentPart>
        </mc:Choice>
        <mc:Fallback xmlns="">
          <p:pic>
            <p:nvPicPr>
              <p:cNvPr id="12" name="Ink 11">
                <a:extLst>
                  <a:ext uri="{FF2B5EF4-FFF2-40B4-BE49-F238E27FC236}">
                    <a16:creationId xmlns:a16="http://schemas.microsoft.com/office/drawing/2014/main" id="{4C3A9531-4327-1F8E-8FA0-678BE5865AEE}"/>
                  </a:ext>
                </a:extLst>
              </p:cNvPr>
              <p:cNvPicPr/>
              <p:nvPr/>
            </p:nvPicPr>
            <p:blipFill>
              <a:blip r:embed="rId12"/>
              <a:stretch>
                <a:fillRect/>
              </a:stretch>
            </p:blipFill>
            <p:spPr>
              <a:xfrm>
                <a:off x="7870017" y="3234733"/>
                <a:ext cx="16164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E6F901A6-033F-519E-2983-94BF4D5F4FEC}"/>
                  </a:ext>
                </a:extLst>
              </p14:cNvPr>
              <p14:cNvContentPartPr/>
              <p14:nvPr/>
            </p14:nvContentPartPr>
            <p14:xfrm>
              <a:off x="7789737" y="5003413"/>
              <a:ext cx="1955880" cy="243720"/>
            </p14:xfrm>
          </p:contentPart>
        </mc:Choice>
        <mc:Fallback xmlns="">
          <p:pic>
            <p:nvPicPr>
              <p:cNvPr id="13" name="Ink 12">
                <a:extLst>
                  <a:ext uri="{FF2B5EF4-FFF2-40B4-BE49-F238E27FC236}">
                    <a16:creationId xmlns:a16="http://schemas.microsoft.com/office/drawing/2014/main" id="{E6F901A6-033F-519E-2983-94BF4D5F4FEC}"/>
                  </a:ext>
                </a:extLst>
              </p:cNvPr>
              <p:cNvPicPr/>
              <p:nvPr/>
            </p:nvPicPr>
            <p:blipFill>
              <a:blip r:embed="rId14"/>
              <a:stretch>
                <a:fillRect/>
              </a:stretch>
            </p:blipFill>
            <p:spPr>
              <a:xfrm>
                <a:off x="7735737" y="4895413"/>
                <a:ext cx="2063520" cy="459360"/>
              </a:xfrm>
              <a:prstGeom prst="rect">
                <a:avLst/>
              </a:prstGeom>
            </p:spPr>
          </p:pic>
        </mc:Fallback>
      </mc:AlternateContent>
    </p:spTree>
    <p:extLst>
      <p:ext uri="{BB962C8B-B14F-4D97-AF65-F5344CB8AC3E}">
        <p14:creationId xmlns:p14="http://schemas.microsoft.com/office/powerpoint/2010/main" val="48905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1A03-A4A1-94AA-46EF-971BE0BAC6EB}"/>
              </a:ext>
            </a:extLst>
          </p:cNvPr>
          <p:cNvSpPr>
            <a:spLocks noGrp="1"/>
          </p:cNvSpPr>
          <p:nvPr>
            <p:ph type="title"/>
          </p:nvPr>
        </p:nvSpPr>
        <p:spPr>
          <a:xfrm>
            <a:off x="540251" y="579347"/>
            <a:ext cx="10515600" cy="1325563"/>
          </a:xfrm>
        </p:spPr>
        <p:txBody>
          <a:bodyPr/>
          <a:lstStyle/>
          <a:p>
            <a:r>
              <a:rPr lang="en-US" sz="2800" b="1" dirty="0">
                <a:solidFill>
                  <a:schemeClr val="tx1"/>
                </a:solidFill>
                <a:latin typeface="Arial" panose="020B0604020202020204" pitchFamily="34" charset="0"/>
                <a:cs typeface="Arial" panose="020B0604020202020204" pitchFamily="34" charset="0"/>
              </a:rPr>
              <a:t>How can parents support their student with Numeracy?</a:t>
            </a:r>
            <a:endParaRPr lang="en-NZ" sz="28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FF647EA-65D5-ECB0-1D72-3F12406D18CE}"/>
              </a:ext>
            </a:extLst>
          </p:cNvPr>
          <p:cNvSpPr>
            <a:spLocks noGrp="1"/>
          </p:cNvSpPr>
          <p:nvPr>
            <p:ph idx="1"/>
          </p:nvPr>
        </p:nvSpPr>
        <p:spPr>
          <a:xfrm>
            <a:off x="838199" y="1576137"/>
            <a:ext cx="10688053" cy="4600826"/>
          </a:xfrm>
        </p:spPr>
        <p:txBody>
          <a:bodyPr>
            <a:noAutofit/>
          </a:bodyPr>
          <a:lstStyle/>
          <a:p>
            <a:pPr marL="457200" indent="-457200">
              <a:buClr>
                <a:schemeClr val="tx1"/>
              </a:buClr>
              <a:buFont typeface="+mj-lt"/>
              <a:buAutoNum type="arabicPeriod"/>
            </a:pPr>
            <a:r>
              <a:rPr lang="en-US" sz="2400" dirty="0">
                <a:latin typeface="Arial" panose="020B0604020202020204" pitchFamily="34" charset="0"/>
                <a:cs typeface="Arial" panose="020B0604020202020204" pitchFamily="34" charset="0"/>
              </a:rPr>
              <a:t>Ask your student to show you what they are working on, especially in Microsoft Teams. Get them to check for any related notes</a:t>
            </a:r>
          </a:p>
          <a:p>
            <a:pPr marL="457200" indent="-457200">
              <a:buClr>
                <a:schemeClr val="tx1"/>
              </a:buClr>
              <a:buFont typeface="+mj-lt"/>
              <a:buAutoNum type="arabicPeriod"/>
            </a:pPr>
            <a:r>
              <a:rPr lang="en-US" sz="2400" dirty="0">
                <a:latin typeface="Arial" panose="020B0604020202020204" pitchFamily="34" charset="0"/>
                <a:cs typeface="Arial" panose="020B0604020202020204" pitchFamily="34" charset="0"/>
              </a:rPr>
              <a:t>Do “real world Maths” with them in your daily life: e.g.</a:t>
            </a:r>
          </a:p>
          <a:p>
            <a:pPr lvl="1">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Estimating and then measuring things</a:t>
            </a:r>
          </a:p>
          <a:p>
            <a:pPr lvl="1">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Reading timetables and charts</a:t>
            </a:r>
          </a:p>
          <a:p>
            <a:pPr lvl="1">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What time should we leave to get there by….?</a:t>
            </a:r>
          </a:p>
          <a:p>
            <a:pPr lvl="1">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Am I better buying 4 x 2.25L of coke or 6 x 1. 5 L?</a:t>
            </a:r>
          </a:p>
          <a:p>
            <a:pPr lvl="1">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How much would 3 packets of … cost me?</a:t>
            </a:r>
          </a:p>
          <a:p>
            <a:pPr lvl="1">
              <a:buClr>
                <a:schemeClr val="tx1"/>
              </a:buClr>
              <a:buFont typeface="Arial" panose="020B0604020202020204" pitchFamily="34" charset="0"/>
              <a:buChar char="•"/>
            </a:pPr>
            <a:r>
              <a:rPr lang="en-US" sz="2400" dirty="0">
                <a:latin typeface="Arial" panose="020B0604020202020204" pitchFamily="34" charset="0"/>
                <a:cs typeface="Arial" panose="020B0604020202020204" pitchFamily="34" charset="0"/>
              </a:rPr>
              <a:t>What’s the discounted price with 20% off this?</a:t>
            </a:r>
          </a:p>
          <a:p>
            <a:pPr marL="457200" lvl="1" indent="0">
              <a:buClr>
                <a:schemeClr val="tx1"/>
              </a:buClr>
              <a:buNone/>
            </a:pPr>
            <a:r>
              <a:rPr lang="en-US" sz="2400" dirty="0">
                <a:latin typeface="Arial" panose="020B0604020202020204" pitchFamily="34" charset="0"/>
                <a:cs typeface="Arial" panose="020B0604020202020204" pitchFamily="34" charset="0"/>
              </a:rPr>
              <a:t>(and make sure they round money to the nearest 1 cent )</a:t>
            </a:r>
          </a:p>
          <a:p>
            <a:pPr marL="457200" lvl="1" indent="0">
              <a:buClr>
                <a:schemeClr val="accent6">
                  <a:lumMod val="75000"/>
                </a:schemeClr>
              </a:buClr>
              <a:buNone/>
            </a:pPr>
            <a:endParaRPr lang="en-US" sz="2800" dirty="0"/>
          </a:p>
          <a:p>
            <a:endParaRPr lang="en-NZ" dirty="0"/>
          </a:p>
        </p:txBody>
      </p:sp>
    </p:spTree>
    <p:extLst>
      <p:ext uri="{BB962C8B-B14F-4D97-AF65-F5344CB8AC3E}">
        <p14:creationId xmlns:p14="http://schemas.microsoft.com/office/powerpoint/2010/main" val="1432409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1A03-A4A1-94AA-46EF-971BE0BAC6EB}"/>
              </a:ext>
            </a:extLst>
          </p:cNvPr>
          <p:cNvSpPr>
            <a:spLocks noGrp="1"/>
          </p:cNvSpPr>
          <p:nvPr>
            <p:ph type="title"/>
          </p:nvPr>
        </p:nvSpPr>
        <p:spPr>
          <a:xfrm>
            <a:off x="540251" y="579347"/>
            <a:ext cx="10515600" cy="1325563"/>
          </a:xfrm>
        </p:spPr>
        <p:txBody>
          <a:bodyPr/>
          <a:lstStyle/>
          <a:p>
            <a:r>
              <a:rPr lang="en-US" sz="2800" b="1" dirty="0">
                <a:solidFill>
                  <a:schemeClr val="tx1"/>
                </a:solidFill>
                <a:latin typeface="Arial" panose="020B0604020202020204" pitchFamily="34" charset="0"/>
                <a:cs typeface="Arial" panose="020B0604020202020204" pitchFamily="34" charset="0"/>
              </a:rPr>
              <a:t>How can parents support their student with Numeracy?</a:t>
            </a:r>
            <a:endParaRPr lang="en-NZ" sz="28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FF647EA-65D5-ECB0-1D72-3F12406D18CE}"/>
              </a:ext>
            </a:extLst>
          </p:cNvPr>
          <p:cNvSpPr>
            <a:spLocks noGrp="1"/>
          </p:cNvSpPr>
          <p:nvPr>
            <p:ph idx="1"/>
          </p:nvPr>
        </p:nvSpPr>
        <p:spPr>
          <a:xfrm>
            <a:off x="838199" y="1576137"/>
            <a:ext cx="10688053" cy="4600826"/>
          </a:xfrm>
        </p:spPr>
        <p:txBody>
          <a:bodyPr>
            <a:noAutofit/>
          </a:bodyPr>
          <a:lstStyle/>
          <a:p>
            <a:pPr marL="0" indent="0">
              <a:buClr>
                <a:schemeClr val="tx1"/>
              </a:buClr>
              <a:buNone/>
            </a:pPr>
            <a:r>
              <a:rPr lang="en-US" sz="2400" dirty="0">
                <a:latin typeface="Arial" panose="020B0604020202020204" pitchFamily="34" charset="0"/>
                <a:cs typeface="Arial" panose="020B0604020202020204" pitchFamily="34" charset="0"/>
              </a:rPr>
              <a:t>6. Consider purchasing supporting textbooks</a:t>
            </a:r>
          </a:p>
          <a:p>
            <a:pPr marL="457200" lvl="1" indent="0">
              <a:buClr>
                <a:schemeClr val="accent6">
                  <a:lumMod val="75000"/>
                </a:schemeClr>
              </a:buClr>
              <a:buNone/>
            </a:pPr>
            <a:endParaRPr lang="en-US" sz="2800" dirty="0"/>
          </a:p>
          <a:p>
            <a:endParaRPr lang="en-NZ" dirty="0"/>
          </a:p>
          <a:p>
            <a:endParaRPr lang="en-NZ" dirty="0"/>
          </a:p>
          <a:p>
            <a:endParaRPr lang="en-NZ" dirty="0"/>
          </a:p>
          <a:p>
            <a:endParaRPr lang="en-NZ" dirty="0"/>
          </a:p>
          <a:p>
            <a:endParaRPr lang="en-NZ" dirty="0"/>
          </a:p>
          <a:p>
            <a:endParaRPr lang="en-NZ" dirty="0"/>
          </a:p>
          <a:p>
            <a:endParaRPr lang="en-NZ" dirty="0"/>
          </a:p>
          <a:p>
            <a:pPr marL="0" indent="0">
              <a:buNone/>
            </a:pPr>
            <a:r>
              <a:rPr lang="en-US" dirty="0">
                <a:latin typeface="Arial" panose="020B0604020202020204" pitchFamily="34" charset="0"/>
                <a:cs typeface="Arial" panose="020B0604020202020204" pitchFamily="34" charset="0"/>
              </a:rPr>
              <a:t>7</a:t>
            </a:r>
            <a:r>
              <a:rPr lang="en-US" sz="2000" dirty="0">
                <a:latin typeface="Arial" panose="020B0604020202020204" pitchFamily="34" charset="0"/>
                <a:cs typeface="Arial" panose="020B0604020202020204" pitchFamily="34" charset="0"/>
              </a:rPr>
              <a:t>. </a:t>
            </a:r>
            <a:r>
              <a:rPr lang="en-NZ" dirty="0">
                <a:latin typeface="Arial" panose="020B0604020202020204" pitchFamily="34" charset="0"/>
                <a:cs typeface="Arial" panose="020B0604020202020204" pitchFamily="34" charset="0"/>
              </a:rPr>
              <a:t>Go through past exams and answers with your student (see slide 22).</a:t>
            </a:r>
            <a:endParaRPr lang="en-NZ" dirty="0"/>
          </a:p>
        </p:txBody>
      </p:sp>
      <p:pic>
        <p:nvPicPr>
          <p:cNvPr id="5" name="Picture 4">
            <a:extLst>
              <a:ext uri="{FF2B5EF4-FFF2-40B4-BE49-F238E27FC236}">
                <a16:creationId xmlns:a16="http://schemas.microsoft.com/office/drawing/2014/main" id="{81122903-355C-F345-1417-127C8B834C88}"/>
              </a:ext>
            </a:extLst>
          </p:cNvPr>
          <p:cNvPicPr>
            <a:picLocks noChangeAspect="1"/>
          </p:cNvPicPr>
          <p:nvPr/>
        </p:nvPicPr>
        <p:blipFill>
          <a:blip r:embed="rId2"/>
          <a:stretch>
            <a:fillRect/>
          </a:stretch>
        </p:blipFill>
        <p:spPr>
          <a:xfrm>
            <a:off x="1684867" y="2299231"/>
            <a:ext cx="3981984" cy="2915814"/>
          </a:xfrm>
          <a:prstGeom prst="rect">
            <a:avLst/>
          </a:prstGeom>
        </p:spPr>
      </p:pic>
      <p:pic>
        <p:nvPicPr>
          <p:cNvPr id="7" name="Picture 6">
            <a:extLst>
              <a:ext uri="{FF2B5EF4-FFF2-40B4-BE49-F238E27FC236}">
                <a16:creationId xmlns:a16="http://schemas.microsoft.com/office/drawing/2014/main" id="{34608C5F-85D0-CA55-B002-C117A73075CF}"/>
              </a:ext>
            </a:extLst>
          </p:cNvPr>
          <p:cNvPicPr>
            <a:picLocks noChangeAspect="1"/>
          </p:cNvPicPr>
          <p:nvPr/>
        </p:nvPicPr>
        <p:blipFill>
          <a:blip r:embed="rId3"/>
          <a:stretch>
            <a:fillRect/>
          </a:stretch>
        </p:blipFill>
        <p:spPr>
          <a:xfrm>
            <a:off x="6525151" y="2299230"/>
            <a:ext cx="4280400" cy="2886572"/>
          </a:xfrm>
          <a:prstGeom prst="rect">
            <a:avLst/>
          </a:prstGeom>
        </p:spPr>
      </p:pic>
    </p:spTree>
    <p:extLst>
      <p:ext uri="{BB962C8B-B14F-4D97-AF65-F5344CB8AC3E}">
        <p14:creationId xmlns:p14="http://schemas.microsoft.com/office/powerpoint/2010/main" val="2219108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5" name="TextBox 4">
            <a:extLst>
              <a:ext uri="{FF2B5EF4-FFF2-40B4-BE49-F238E27FC236}">
                <a16:creationId xmlns:a16="http://schemas.microsoft.com/office/drawing/2014/main" id="{1003458F-5C87-2DF1-4551-AC8D79614764}"/>
              </a:ext>
            </a:extLst>
          </p:cNvPr>
          <p:cNvSpPr txBox="1"/>
          <p:nvPr/>
        </p:nvSpPr>
        <p:spPr>
          <a:xfrm>
            <a:off x="952635" y="668086"/>
            <a:ext cx="7965040" cy="1417568"/>
          </a:xfrm>
          <a:prstGeom prst="rect">
            <a:avLst/>
          </a:prstGeom>
          <a:noFill/>
        </p:spPr>
        <p:txBody>
          <a:bodyPr wrap="square">
            <a:spAutoFit/>
          </a:bodyPr>
          <a:lstStyle/>
          <a:p>
            <a:pPr algn="ctr">
              <a:lnSpc>
                <a:spcPct val="107000"/>
              </a:lnSpc>
              <a:spcAft>
                <a:spcPts val="800"/>
              </a:spcAft>
            </a:pPr>
            <a:r>
              <a:rPr lang="en-NZ" sz="2800" b="1" kern="100" dirty="0">
                <a:latin typeface="Arial" panose="020B0604020202020204" pitchFamily="34" charset="0"/>
                <a:ea typeface="Calibri" panose="020F0502020204030204" pitchFamily="34" charset="0"/>
                <a:cs typeface="Arial" panose="020B0604020202020204" pitchFamily="34" charset="0"/>
              </a:rPr>
              <a:t>This presentation is on our website</a:t>
            </a:r>
            <a:endParaRPr lang="en-NZ" sz="2800" b="1"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br>
              <a:rPr lang="en-NZ" sz="2400" kern="100" dirty="0">
                <a:effectLst/>
                <a:latin typeface="Arial" panose="020B0604020202020204" pitchFamily="34" charset="0"/>
                <a:ea typeface="Calibri" panose="020F0502020204030204" pitchFamily="34" charset="0"/>
                <a:cs typeface="Arial" panose="020B0604020202020204" pitchFamily="34" charset="0"/>
              </a:rPr>
            </a:br>
            <a:endParaRPr lang="en-NZ" sz="2400" kern="100" dirty="0">
              <a:latin typeface="Arial" panose="020B060402020202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D39DE6F-281F-F5AE-C2DF-EE74E377FE22}"/>
              </a:ext>
            </a:extLst>
          </p:cNvPr>
          <p:cNvPicPr>
            <a:picLocks noChangeAspect="1"/>
          </p:cNvPicPr>
          <p:nvPr/>
        </p:nvPicPr>
        <p:blipFill rotWithShape="1">
          <a:blip r:embed="rId4"/>
          <a:srcRect l="2" t="1" r="-1019" b="27072"/>
          <a:stretch/>
        </p:blipFill>
        <p:spPr>
          <a:xfrm>
            <a:off x="134640" y="1724766"/>
            <a:ext cx="6112048" cy="710210"/>
          </a:xfrm>
          <a:prstGeom prst="rect">
            <a:avLst/>
          </a:prstGeom>
        </p:spPr>
      </p:pic>
      <p:pic>
        <p:nvPicPr>
          <p:cNvPr id="8" name="Picture 7">
            <a:extLst>
              <a:ext uri="{FF2B5EF4-FFF2-40B4-BE49-F238E27FC236}">
                <a16:creationId xmlns:a16="http://schemas.microsoft.com/office/drawing/2014/main" id="{FE2B9AD7-813F-E831-F5E6-6BE1B42C09C2}"/>
              </a:ext>
            </a:extLst>
          </p:cNvPr>
          <p:cNvPicPr>
            <a:picLocks noChangeAspect="1"/>
          </p:cNvPicPr>
          <p:nvPr/>
        </p:nvPicPr>
        <p:blipFill>
          <a:blip r:embed="rId5"/>
          <a:stretch>
            <a:fillRect/>
          </a:stretch>
        </p:blipFill>
        <p:spPr>
          <a:xfrm>
            <a:off x="981786" y="3275386"/>
            <a:ext cx="3409950" cy="790575"/>
          </a:xfrm>
          <a:prstGeom prst="rect">
            <a:avLst/>
          </a:prstGeom>
        </p:spPr>
      </p:pic>
      <p:pic>
        <p:nvPicPr>
          <p:cNvPr id="10" name="Picture 9">
            <a:extLst>
              <a:ext uri="{FF2B5EF4-FFF2-40B4-BE49-F238E27FC236}">
                <a16:creationId xmlns:a16="http://schemas.microsoft.com/office/drawing/2014/main" id="{20A0DCFB-5CD7-71C7-4C30-F2194BD52390}"/>
              </a:ext>
            </a:extLst>
          </p:cNvPr>
          <p:cNvPicPr>
            <a:picLocks noChangeAspect="1"/>
          </p:cNvPicPr>
          <p:nvPr/>
        </p:nvPicPr>
        <p:blipFill rotWithShape="1">
          <a:blip r:embed="rId6"/>
          <a:srcRect r="2960" b="26912"/>
          <a:stretch/>
        </p:blipFill>
        <p:spPr>
          <a:xfrm>
            <a:off x="6096000" y="3134746"/>
            <a:ext cx="5317067" cy="2635575"/>
          </a:xfrm>
          <a:prstGeom prst="rect">
            <a:avLst/>
          </a:prstGeom>
          <a:ln>
            <a:noFill/>
          </a:ln>
        </p:spPr>
      </p:pic>
      <p:sp>
        <p:nvSpPr>
          <p:cNvPr id="11" name="Oval 10">
            <a:extLst>
              <a:ext uri="{FF2B5EF4-FFF2-40B4-BE49-F238E27FC236}">
                <a16:creationId xmlns:a16="http://schemas.microsoft.com/office/drawing/2014/main" id="{E595C84D-CD55-459C-A9DA-48B04CA1B7F0}"/>
              </a:ext>
            </a:extLst>
          </p:cNvPr>
          <p:cNvSpPr/>
          <p:nvPr/>
        </p:nvSpPr>
        <p:spPr>
          <a:xfrm>
            <a:off x="4935156" y="1646817"/>
            <a:ext cx="1239614" cy="106824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id="{29198B7D-202F-DFFB-91DD-2E0BF4C6F414}"/>
              </a:ext>
            </a:extLst>
          </p:cNvPr>
          <p:cNvSpPr/>
          <p:nvPr/>
        </p:nvSpPr>
        <p:spPr>
          <a:xfrm>
            <a:off x="332828" y="1545748"/>
            <a:ext cx="1239614" cy="106824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a:extLst>
              <a:ext uri="{FF2B5EF4-FFF2-40B4-BE49-F238E27FC236}">
                <a16:creationId xmlns:a16="http://schemas.microsoft.com/office/drawing/2014/main" id="{097AAF6C-F7DB-DF3B-B11B-591A88588999}"/>
              </a:ext>
            </a:extLst>
          </p:cNvPr>
          <p:cNvSpPr/>
          <p:nvPr/>
        </p:nvSpPr>
        <p:spPr>
          <a:xfrm>
            <a:off x="3022451" y="3142334"/>
            <a:ext cx="1239614" cy="106824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Oval 13">
            <a:extLst>
              <a:ext uri="{FF2B5EF4-FFF2-40B4-BE49-F238E27FC236}">
                <a16:creationId xmlns:a16="http://schemas.microsoft.com/office/drawing/2014/main" id="{F5994E93-BBCD-3FD1-B306-2AB498FA5977}"/>
              </a:ext>
            </a:extLst>
          </p:cNvPr>
          <p:cNvSpPr/>
          <p:nvPr/>
        </p:nvSpPr>
        <p:spPr>
          <a:xfrm>
            <a:off x="6143948" y="5095982"/>
            <a:ext cx="3390470" cy="6267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a:extLst>
              <a:ext uri="{FF2B5EF4-FFF2-40B4-BE49-F238E27FC236}">
                <a16:creationId xmlns:a16="http://schemas.microsoft.com/office/drawing/2014/main" id="{3045C01D-C54E-ED92-1E26-8FBFDF2336A7}"/>
              </a:ext>
            </a:extLst>
          </p:cNvPr>
          <p:cNvSpPr txBox="1"/>
          <p:nvPr/>
        </p:nvSpPr>
        <p:spPr>
          <a:xfrm>
            <a:off x="2690320" y="5400989"/>
            <a:ext cx="2176142" cy="369332"/>
          </a:xfrm>
          <a:prstGeom prst="rect">
            <a:avLst/>
          </a:prstGeom>
          <a:noFill/>
        </p:spPr>
        <p:txBody>
          <a:bodyPr wrap="square" rtlCol="0">
            <a:spAutoFit/>
          </a:bodyPr>
          <a:lstStyle/>
          <a:p>
            <a:r>
              <a:rPr lang="en-US" dirty="0"/>
              <a:t>The presentation</a:t>
            </a:r>
            <a:endParaRPr lang="en-NZ" dirty="0"/>
          </a:p>
        </p:txBody>
      </p:sp>
      <p:cxnSp>
        <p:nvCxnSpPr>
          <p:cNvPr id="17" name="Straight Arrow Connector 16">
            <a:extLst>
              <a:ext uri="{FF2B5EF4-FFF2-40B4-BE49-F238E27FC236}">
                <a16:creationId xmlns:a16="http://schemas.microsoft.com/office/drawing/2014/main" id="{9A334495-5ACA-5417-3336-E3A51EB6DC8F}"/>
              </a:ext>
            </a:extLst>
          </p:cNvPr>
          <p:cNvCxnSpPr>
            <a:cxnSpLocks/>
          </p:cNvCxnSpPr>
          <p:nvPr/>
        </p:nvCxnSpPr>
        <p:spPr>
          <a:xfrm flipV="1">
            <a:off x="4756935" y="5400989"/>
            <a:ext cx="1339065" cy="184666"/>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74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1A03-A4A1-94AA-46EF-971BE0BAC6EB}"/>
              </a:ext>
            </a:extLst>
          </p:cNvPr>
          <p:cNvSpPr>
            <a:spLocks noGrp="1"/>
          </p:cNvSpPr>
          <p:nvPr>
            <p:ph type="title"/>
          </p:nvPr>
        </p:nvSpPr>
        <p:spPr>
          <a:xfrm>
            <a:off x="425455" y="1041074"/>
            <a:ext cx="10515600" cy="1325563"/>
          </a:xfrm>
        </p:spPr>
        <p:txBody>
          <a:bodyPr/>
          <a:lstStyle/>
          <a:p>
            <a:r>
              <a:rPr lang="en-US" sz="2800" b="1" dirty="0">
                <a:solidFill>
                  <a:schemeClr val="tx1"/>
                </a:solidFill>
                <a:latin typeface="Arial" panose="020B0604020202020204" pitchFamily="34" charset="0"/>
                <a:cs typeface="Arial" panose="020B0604020202020204" pitchFamily="34" charset="0"/>
              </a:rPr>
              <a:t>How can parents support their student with Literacy?</a:t>
            </a:r>
            <a:endParaRPr lang="en-NZ" sz="28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FF647EA-65D5-ECB0-1D72-3F12406D18CE}"/>
              </a:ext>
            </a:extLst>
          </p:cNvPr>
          <p:cNvSpPr>
            <a:spLocks noGrp="1"/>
          </p:cNvSpPr>
          <p:nvPr>
            <p:ph idx="1"/>
          </p:nvPr>
        </p:nvSpPr>
        <p:spPr>
          <a:xfrm>
            <a:off x="318894" y="2082148"/>
            <a:ext cx="11554212" cy="4600826"/>
          </a:xfrm>
        </p:spPr>
        <p:txBody>
          <a:bodyPr>
            <a:noAutofit/>
          </a:bodyPr>
          <a:lstStyle/>
          <a:p>
            <a:pPr marL="457200" indent="-457200">
              <a:buClr>
                <a:schemeClr val="tx1"/>
              </a:buClr>
              <a:buFont typeface="+mj-lt"/>
              <a:buAutoNum type="arabicPeriod"/>
            </a:pPr>
            <a:r>
              <a:rPr lang="en-US" sz="2200" dirty="0">
                <a:latin typeface="Arial" panose="020B0604020202020204" pitchFamily="34" charset="0"/>
                <a:cs typeface="Arial" panose="020B0604020202020204" pitchFamily="34" charset="0"/>
              </a:rPr>
              <a:t>Proofread student’s work e.g. ask your student to write an email and a letter, using a formal tone, and proofread it. Check spelling and grammar including full stops and sentences starting with capital letters.</a:t>
            </a:r>
          </a:p>
          <a:p>
            <a:pPr marL="457200" indent="-457200">
              <a:buClr>
                <a:schemeClr val="tx1"/>
              </a:buClr>
              <a:buFont typeface="+mj-lt"/>
              <a:buAutoNum type="arabicPeriod"/>
            </a:pPr>
            <a:r>
              <a:rPr lang="en-US" sz="2200" dirty="0">
                <a:latin typeface="Arial" panose="020B0604020202020204" pitchFamily="34" charset="0"/>
                <a:cs typeface="Arial" panose="020B0604020202020204" pitchFamily="34" charset="0"/>
              </a:rPr>
              <a:t>Get students to practice writing a formal letter e.g. a covering letter for a part-time job application. </a:t>
            </a:r>
          </a:p>
          <a:p>
            <a:pPr marL="457200" indent="-457200">
              <a:buClr>
                <a:schemeClr val="tx1"/>
              </a:buClr>
              <a:buFont typeface="+mj-lt"/>
              <a:buAutoNum type="arabicPeriod"/>
            </a:pPr>
            <a:r>
              <a:rPr lang="en-US" sz="2200" dirty="0">
                <a:latin typeface="Arial" panose="020B0604020202020204" pitchFamily="34" charset="0"/>
                <a:cs typeface="Arial" panose="020B0604020202020204" pitchFamily="34" charset="0"/>
              </a:rPr>
              <a:t>If a student comes across an unfamiliar word, ask them what it could mean by looking at the context of the writing i.e. use the context to work out the meaning, instead of telling them the meaning.</a:t>
            </a:r>
          </a:p>
          <a:p>
            <a:pPr marL="457200" indent="-457200">
              <a:buClr>
                <a:schemeClr val="tx1"/>
              </a:buClr>
              <a:buFont typeface="+mj-lt"/>
              <a:buAutoNum type="arabicPeriod"/>
            </a:pPr>
            <a:r>
              <a:rPr lang="en-US" sz="2200" dirty="0">
                <a:latin typeface="Arial" panose="020B0604020202020204" pitchFamily="34" charset="0"/>
                <a:cs typeface="Arial" panose="020B0604020202020204" pitchFamily="34" charset="0"/>
              </a:rPr>
              <a:t>Remember, literacy includes reading and writing so we want to support our students with both.</a:t>
            </a:r>
          </a:p>
          <a:p>
            <a:pPr marL="457200" indent="-457200">
              <a:buClr>
                <a:schemeClr val="tx1"/>
              </a:buClr>
              <a:buFont typeface="+mj-lt"/>
              <a:buAutoNum type="arabicPeriod"/>
            </a:pPr>
            <a:r>
              <a:rPr lang="en-US" sz="2200" dirty="0">
                <a:latin typeface="Arial" panose="020B0604020202020204" pitchFamily="34" charset="0"/>
                <a:cs typeface="Arial" panose="020B0604020202020204" pitchFamily="34" charset="0"/>
              </a:rPr>
              <a:t>Point out appropriate wording for a written piece e.g. the wording for social media messaging is not appropriate for a letter, or how words can influence a reader.</a:t>
            </a:r>
          </a:p>
          <a:p>
            <a:pPr marL="457200" indent="-457200">
              <a:buFont typeface="+mj-lt"/>
              <a:buAutoNum type="arabicPeriod"/>
            </a:pPr>
            <a:endParaRPr lang="en-NZ" dirty="0"/>
          </a:p>
        </p:txBody>
      </p:sp>
      <p:pic>
        <p:nvPicPr>
          <p:cNvPr id="4" name="Picture 5" descr="A close up of a logo&#10;&#10;Description generated with very high confidence">
            <a:extLst>
              <a:ext uri="{FF2B5EF4-FFF2-40B4-BE49-F238E27FC236}">
                <a16:creationId xmlns:a16="http://schemas.microsoft.com/office/drawing/2014/main" id="{5561DBE7-C86F-50A0-5462-C01BDAE9E102}"/>
              </a:ext>
            </a:extLst>
          </p:cNvPr>
          <p:cNvPicPr>
            <a:picLocks noChangeAspect="1"/>
          </p:cNvPicPr>
          <p:nvPr/>
        </p:nvPicPr>
        <p:blipFill rotWithShape="1">
          <a:blip r:embed="rId2"/>
          <a:srcRect t="12920" b="12920"/>
          <a:stretch/>
        </p:blipFill>
        <p:spPr>
          <a:xfrm>
            <a:off x="9828138" y="0"/>
            <a:ext cx="2225834" cy="2082148"/>
          </a:xfrm>
          <a:prstGeom prst="rect">
            <a:avLst/>
          </a:prstGeom>
        </p:spPr>
      </p:pic>
    </p:spTree>
    <p:extLst>
      <p:ext uri="{BB962C8B-B14F-4D97-AF65-F5344CB8AC3E}">
        <p14:creationId xmlns:p14="http://schemas.microsoft.com/office/powerpoint/2010/main" val="2427995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41A03-A4A1-94AA-46EF-971BE0BAC6EB}"/>
              </a:ext>
            </a:extLst>
          </p:cNvPr>
          <p:cNvSpPr>
            <a:spLocks noGrp="1"/>
          </p:cNvSpPr>
          <p:nvPr>
            <p:ph type="title"/>
          </p:nvPr>
        </p:nvSpPr>
        <p:spPr>
          <a:xfrm>
            <a:off x="540251" y="579347"/>
            <a:ext cx="10515600" cy="1325563"/>
          </a:xfrm>
        </p:spPr>
        <p:txBody>
          <a:bodyPr/>
          <a:lstStyle/>
          <a:p>
            <a:r>
              <a:rPr lang="en-US" sz="2800" b="1" dirty="0">
                <a:solidFill>
                  <a:schemeClr val="tx1"/>
                </a:solidFill>
                <a:latin typeface="Arial" panose="020B0604020202020204" pitchFamily="34" charset="0"/>
                <a:cs typeface="Arial" panose="020B0604020202020204" pitchFamily="34" charset="0"/>
              </a:rPr>
              <a:t>How can parents support their student with Literacy?</a:t>
            </a:r>
            <a:endParaRPr lang="en-NZ" sz="2800"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FF647EA-65D5-ECB0-1D72-3F12406D18CE}"/>
              </a:ext>
            </a:extLst>
          </p:cNvPr>
          <p:cNvSpPr>
            <a:spLocks noGrp="1"/>
          </p:cNvSpPr>
          <p:nvPr>
            <p:ph idx="1"/>
          </p:nvPr>
        </p:nvSpPr>
        <p:spPr>
          <a:xfrm>
            <a:off x="838199" y="1576137"/>
            <a:ext cx="10688053" cy="4600826"/>
          </a:xfrm>
        </p:spPr>
        <p:txBody>
          <a:bodyPr>
            <a:noAutofit/>
          </a:bodyPr>
          <a:lstStyle/>
          <a:p>
            <a:pPr marL="0" indent="0">
              <a:buClr>
                <a:schemeClr val="tx1"/>
              </a:buClr>
              <a:buNone/>
            </a:pPr>
            <a:r>
              <a:rPr lang="en-US" sz="2400" dirty="0">
                <a:latin typeface="Arial" panose="020B0604020202020204" pitchFamily="34" charset="0"/>
                <a:cs typeface="Arial" panose="020B0604020202020204" pitchFamily="34" charset="0"/>
              </a:rPr>
              <a:t>6. Consider purchasing a supporting textbook</a:t>
            </a:r>
          </a:p>
          <a:p>
            <a:pPr marL="457200" lvl="1" indent="0">
              <a:buClr>
                <a:schemeClr val="accent6">
                  <a:lumMod val="75000"/>
                </a:schemeClr>
              </a:buClr>
              <a:buNone/>
            </a:pPr>
            <a:endParaRPr lang="en-US" sz="2800" dirty="0"/>
          </a:p>
          <a:p>
            <a:endParaRPr lang="en-NZ" dirty="0"/>
          </a:p>
          <a:p>
            <a:endParaRPr lang="en-NZ" dirty="0"/>
          </a:p>
          <a:p>
            <a:endParaRPr lang="en-NZ" dirty="0"/>
          </a:p>
          <a:p>
            <a:endParaRPr lang="en-NZ" dirty="0"/>
          </a:p>
          <a:p>
            <a:endParaRPr lang="en-NZ" dirty="0"/>
          </a:p>
          <a:p>
            <a:endParaRPr lang="en-NZ" dirty="0"/>
          </a:p>
          <a:p>
            <a:endParaRPr lang="en-NZ" dirty="0"/>
          </a:p>
          <a:p>
            <a:pPr marL="0" indent="0">
              <a:buNone/>
            </a:pPr>
            <a:r>
              <a:rPr lang="en-NZ" sz="2400" dirty="0">
                <a:latin typeface="Arial" panose="020B0604020202020204" pitchFamily="34" charset="0"/>
                <a:cs typeface="Arial" panose="020B0604020202020204" pitchFamily="34" charset="0"/>
              </a:rPr>
              <a:t>7. Go through past exams and answers with your student (see slide 22).</a:t>
            </a:r>
          </a:p>
          <a:p>
            <a:endParaRPr lang="en-NZ" dirty="0"/>
          </a:p>
        </p:txBody>
      </p:sp>
      <p:pic>
        <p:nvPicPr>
          <p:cNvPr id="6" name="Picture 5">
            <a:extLst>
              <a:ext uri="{FF2B5EF4-FFF2-40B4-BE49-F238E27FC236}">
                <a16:creationId xmlns:a16="http://schemas.microsoft.com/office/drawing/2014/main" id="{0C48B749-E891-DF70-5FDA-A4B658DE1619}"/>
              </a:ext>
            </a:extLst>
          </p:cNvPr>
          <p:cNvPicPr>
            <a:picLocks noChangeAspect="1"/>
          </p:cNvPicPr>
          <p:nvPr/>
        </p:nvPicPr>
        <p:blipFill>
          <a:blip r:embed="rId2"/>
          <a:stretch>
            <a:fillRect/>
          </a:stretch>
        </p:blipFill>
        <p:spPr>
          <a:xfrm>
            <a:off x="2904525" y="2218072"/>
            <a:ext cx="4620726" cy="2958038"/>
          </a:xfrm>
          <a:prstGeom prst="rect">
            <a:avLst/>
          </a:prstGeom>
        </p:spPr>
      </p:pic>
    </p:spTree>
    <p:extLst>
      <p:ext uri="{BB962C8B-B14F-4D97-AF65-F5344CB8AC3E}">
        <p14:creationId xmlns:p14="http://schemas.microsoft.com/office/powerpoint/2010/main" val="3856854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6" name="TextBox 5">
            <a:extLst>
              <a:ext uri="{FF2B5EF4-FFF2-40B4-BE49-F238E27FC236}">
                <a16:creationId xmlns:a16="http://schemas.microsoft.com/office/drawing/2014/main" id="{588E536C-4631-49A8-FFBA-E9693614120D}"/>
              </a:ext>
            </a:extLst>
          </p:cNvPr>
          <p:cNvSpPr txBox="1"/>
          <p:nvPr/>
        </p:nvSpPr>
        <p:spPr>
          <a:xfrm>
            <a:off x="2380777" y="779507"/>
            <a:ext cx="6355082" cy="530145"/>
          </a:xfrm>
          <a:prstGeom prst="rect">
            <a:avLst/>
          </a:prstGeom>
          <a:noFill/>
        </p:spPr>
        <p:txBody>
          <a:bodyPr wrap="square">
            <a:spAutoFit/>
          </a:bodyPr>
          <a:lstStyle/>
          <a:p>
            <a:pPr>
              <a:lnSpc>
                <a:spcPct val="107000"/>
              </a:lnSpc>
              <a:spcAft>
                <a:spcPts val="800"/>
              </a:spcAft>
            </a:pPr>
            <a:r>
              <a:rPr lang="en-NZ" sz="2800" b="1" kern="100" dirty="0">
                <a:effectLst/>
                <a:latin typeface="Arial" panose="020B0604020202020204" pitchFamily="34" charset="0"/>
                <a:ea typeface="Calibri" panose="020F0502020204030204" pitchFamily="34" charset="0"/>
                <a:cs typeface="Times New Roman" panose="02020603050405020304" pitchFamily="18" charset="0"/>
              </a:rPr>
              <a:t>The Digital Exams</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6F55C19-75D7-A4DA-0A72-0BEB4BC5740B}"/>
              </a:ext>
            </a:extLst>
          </p:cNvPr>
          <p:cNvSpPr txBox="1"/>
          <p:nvPr/>
        </p:nvSpPr>
        <p:spPr>
          <a:xfrm>
            <a:off x="604463" y="1839847"/>
            <a:ext cx="11030925" cy="3754874"/>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Approximately 60 minutes long</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Students work on their own device (not phones)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Exams occur in classrooms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Exam conditions apply</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Reader/writer support provided for those eligible</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Physical and digital supervisors</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The whole country sits the same exams during the same exam period</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Results (Achieved or Not Achieved) released approximately 8 weeks later by NZQA</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Results will be imported into Kamar. Available of the Kamar portal</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NZ" dirty="0"/>
          </a:p>
        </p:txBody>
      </p:sp>
    </p:spTree>
    <p:extLst>
      <p:ext uri="{BB962C8B-B14F-4D97-AF65-F5344CB8AC3E}">
        <p14:creationId xmlns:p14="http://schemas.microsoft.com/office/powerpoint/2010/main" val="1497211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6" name="TextBox 5">
            <a:extLst>
              <a:ext uri="{FF2B5EF4-FFF2-40B4-BE49-F238E27FC236}">
                <a16:creationId xmlns:a16="http://schemas.microsoft.com/office/drawing/2014/main" id="{588E536C-4631-49A8-FFBA-E9693614120D}"/>
              </a:ext>
            </a:extLst>
          </p:cNvPr>
          <p:cNvSpPr txBox="1"/>
          <p:nvPr/>
        </p:nvSpPr>
        <p:spPr>
          <a:xfrm>
            <a:off x="743596" y="779507"/>
            <a:ext cx="8736604" cy="530145"/>
          </a:xfrm>
          <a:prstGeom prst="rect">
            <a:avLst/>
          </a:prstGeom>
          <a:noFill/>
        </p:spPr>
        <p:txBody>
          <a:bodyPr wrap="square">
            <a:spAutoFit/>
          </a:bodyPr>
          <a:lstStyle/>
          <a:p>
            <a:pPr>
              <a:lnSpc>
                <a:spcPct val="107000"/>
              </a:lnSpc>
              <a:spcAft>
                <a:spcPts val="800"/>
              </a:spcAft>
            </a:pPr>
            <a:r>
              <a:rPr lang="en-US" sz="2800" b="1" kern="100" dirty="0">
                <a:latin typeface="Arial" panose="020B0604020202020204" pitchFamily="34" charset="0"/>
                <a:ea typeface="Calibri" panose="020F0502020204030204" pitchFamily="34" charset="0"/>
                <a:cs typeface="Times New Roman" panose="02020603050405020304" pitchFamily="18" charset="0"/>
              </a:rPr>
              <a:t>F</a:t>
            </a:r>
            <a:r>
              <a:rPr lang="en-NZ" sz="2800" b="1" kern="100" dirty="0">
                <a:latin typeface="Arial" panose="020B0604020202020204" pitchFamily="34" charset="0"/>
                <a:ea typeface="Calibri" panose="020F0502020204030204" pitchFamily="34" charset="0"/>
                <a:cs typeface="Times New Roman" panose="02020603050405020304" pitchFamily="18" charset="0"/>
              </a:rPr>
              <a:t>amiliarise yourself with the digital exam platform</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6F55C19-75D7-A4DA-0A72-0BEB4BC5740B}"/>
              </a:ext>
            </a:extLst>
          </p:cNvPr>
          <p:cNvSpPr txBox="1"/>
          <p:nvPr/>
        </p:nvSpPr>
        <p:spPr>
          <a:xfrm>
            <a:off x="743596" y="2584399"/>
            <a:ext cx="11030925" cy="3416320"/>
          </a:xfrm>
          <a:prstGeom prst="rect">
            <a:avLst/>
          </a:prstGeom>
          <a:noFill/>
        </p:spPr>
        <p:txBody>
          <a:bodyPr wrap="square" rtlCol="0">
            <a:spAutoFit/>
          </a:bodyPr>
          <a:lstStyle/>
          <a:p>
            <a:r>
              <a:rPr lang="en-US" sz="2200" dirty="0">
                <a:latin typeface="Arial" panose="020B0604020202020204" pitchFamily="34" charset="0"/>
                <a:cs typeface="Arial" panose="020B0604020202020204" pitchFamily="34" charset="0"/>
                <a:hlinkClick r:id="rId4"/>
              </a:rPr>
              <a:t>https://www2.nzqa.govt.nz/ncea/external-assessment/about-digital-external-assessment/preparation-for-students/</a:t>
            </a: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pPr marL="342900" indent="-342900">
              <a:buFontTx/>
              <a:buChar char="-"/>
            </a:pPr>
            <a:r>
              <a:rPr lang="en-US" sz="2200" dirty="0">
                <a:latin typeface="Arial" panose="020B0604020202020204" pitchFamily="34" charset="0"/>
                <a:cs typeface="Arial" panose="020B0604020202020204" pitchFamily="34" charset="0"/>
              </a:rPr>
              <a:t>Check that your device is suitable for the digital exams</a:t>
            </a:r>
          </a:p>
          <a:p>
            <a:pPr marL="342900" indent="-342900">
              <a:buFontTx/>
              <a:buChar char="-"/>
            </a:pPr>
            <a:r>
              <a:rPr lang="en-US" sz="2200" dirty="0">
                <a:latin typeface="Arial" panose="020B0604020202020204" pitchFamily="34" charset="0"/>
                <a:cs typeface="Arial" panose="020B0604020202020204" pitchFamily="34" charset="0"/>
              </a:rPr>
              <a:t>Watch the video that explores the digital platform</a:t>
            </a:r>
          </a:p>
          <a:p>
            <a:pPr marL="342900" indent="-342900">
              <a:buFontTx/>
              <a:buChar char="-"/>
            </a:pPr>
            <a:r>
              <a:rPr lang="en-US" sz="2200" dirty="0">
                <a:latin typeface="Arial" panose="020B0604020202020204" pitchFamily="34" charset="0"/>
                <a:cs typeface="Arial" panose="020B0604020202020204" pitchFamily="34" charset="0"/>
              </a:rPr>
              <a:t>Run through/ hands-on introduction to the digital exams</a:t>
            </a:r>
          </a:p>
          <a:p>
            <a:pPr marL="342900" indent="-342900">
              <a:buFontTx/>
              <a:buChar char="-"/>
            </a:pPr>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Note: You can only access the digital platform </a:t>
            </a:r>
            <a:r>
              <a:rPr lang="en-US" sz="2200">
                <a:latin typeface="Arial" panose="020B0604020202020204" pitchFamily="34" charset="0"/>
                <a:cs typeface="Arial" panose="020B0604020202020204" pitchFamily="34" charset="0"/>
              </a:rPr>
              <a:t>using the Chrome browser.</a:t>
            </a: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NZ" dirty="0"/>
          </a:p>
        </p:txBody>
      </p:sp>
    </p:spTree>
    <p:extLst>
      <p:ext uri="{BB962C8B-B14F-4D97-AF65-F5344CB8AC3E}">
        <p14:creationId xmlns:p14="http://schemas.microsoft.com/office/powerpoint/2010/main" val="652843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5" name="TextBox 4">
            <a:extLst>
              <a:ext uri="{FF2B5EF4-FFF2-40B4-BE49-F238E27FC236}">
                <a16:creationId xmlns:a16="http://schemas.microsoft.com/office/drawing/2014/main" id="{2F741093-66D9-5E36-F8EF-E6F554F387C0}"/>
              </a:ext>
            </a:extLst>
          </p:cNvPr>
          <p:cNvSpPr txBox="1"/>
          <p:nvPr/>
        </p:nvSpPr>
        <p:spPr>
          <a:xfrm>
            <a:off x="2370762" y="1749696"/>
            <a:ext cx="6097712" cy="671915"/>
          </a:xfrm>
          <a:prstGeom prst="rect">
            <a:avLst/>
          </a:prstGeom>
          <a:noFill/>
        </p:spPr>
        <p:txBody>
          <a:bodyPr wrap="square">
            <a:spAutoFit/>
          </a:bodyPr>
          <a:lstStyle/>
          <a:p>
            <a:pPr>
              <a:lnSpc>
                <a:spcPct val="107000"/>
              </a:lnSpc>
              <a:spcAft>
                <a:spcPts val="800"/>
              </a:spcAft>
            </a:pPr>
            <a:r>
              <a:rPr lang="en-NZ" sz="1800" u="sng" kern="100" dirty="0">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https://www.nzqa.govt.nz/ncea/ncea-exams-and-portfolios/external/digital-exams/find-past-digital-exams/</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C6A7EA3-AB55-0742-4161-B4B52F38A5A0}"/>
              </a:ext>
            </a:extLst>
          </p:cNvPr>
          <p:cNvSpPr txBox="1"/>
          <p:nvPr/>
        </p:nvSpPr>
        <p:spPr>
          <a:xfrm>
            <a:off x="2362027" y="485364"/>
            <a:ext cx="5616080" cy="991169"/>
          </a:xfrm>
          <a:prstGeom prst="rect">
            <a:avLst/>
          </a:prstGeom>
          <a:noFill/>
        </p:spPr>
        <p:txBody>
          <a:bodyPr wrap="square">
            <a:spAutoFit/>
          </a:bodyPr>
          <a:lstStyle/>
          <a:p>
            <a:pPr>
              <a:lnSpc>
                <a:spcPct val="107000"/>
              </a:lnSpc>
              <a:spcAft>
                <a:spcPts val="800"/>
              </a:spcAft>
            </a:pPr>
            <a:r>
              <a:rPr lang="en-NZ" sz="2800" b="1" kern="100" dirty="0">
                <a:effectLst/>
                <a:latin typeface="Arial" panose="020B0604020202020204" pitchFamily="34" charset="0"/>
                <a:ea typeface="Calibri" panose="020F0502020204030204" pitchFamily="34" charset="0"/>
                <a:cs typeface="Times New Roman" panose="02020603050405020304" pitchFamily="18" charset="0"/>
              </a:rPr>
              <a:t>Access Past Digital Exams on the NZQA website</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E7FDF909-3965-BB52-87D5-420F4CEBE754}"/>
              </a:ext>
            </a:extLst>
          </p:cNvPr>
          <p:cNvPicPr>
            <a:picLocks noChangeAspect="1"/>
          </p:cNvPicPr>
          <p:nvPr/>
        </p:nvPicPr>
        <p:blipFill>
          <a:blip r:embed="rId5"/>
          <a:stretch>
            <a:fillRect/>
          </a:stretch>
        </p:blipFill>
        <p:spPr>
          <a:xfrm>
            <a:off x="2243667" y="2852538"/>
            <a:ext cx="6011333" cy="3520098"/>
          </a:xfrm>
          <a:prstGeom prst="rect">
            <a:avLst/>
          </a:prstGeom>
        </p:spPr>
      </p:pic>
    </p:spTree>
    <p:extLst>
      <p:ext uri="{BB962C8B-B14F-4D97-AF65-F5344CB8AC3E}">
        <p14:creationId xmlns:p14="http://schemas.microsoft.com/office/powerpoint/2010/main" val="1285635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8" name="TextBox 7">
            <a:extLst>
              <a:ext uri="{FF2B5EF4-FFF2-40B4-BE49-F238E27FC236}">
                <a16:creationId xmlns:a16="http://schemas.microsoft.com/office/drawing/2014/main" id="{2ABA44F4-E34B-B77E-72DB-E20B0C841C2E}"/>
              </a:ext>
            </a:extLst>
          </p:cNvPr>
          <p:cNvSpPr txBox="1"/>
          <p:nvPr/>
        </p:nvSpPr>
        <p:spPr>
          <a:xfrm>
            <a:off x="7747502" y="3119379"/>
            <a:ext cx="3711539" cy="774507"/>
          </a:xfrm>
          <a:prstGeom prst="rect">
            <a:avLst/>
          </a:prstGeom>
          <a:noFill/>
        </p:spPr>
        <p:txBody>
          <a:bodyPr wrap="square">
            <a:spAutoFit/>
          </a:bodyPr>
          <a:lstStyle/>
          <a:p>
            <a:pPr>
              <a:lnSpc>
                <a:spcPct val="107000"/>
              </a:lnSpc>
              <a:spcAft>
                <a:spcPts val="800"/>
              </a:spcAft>
            </a:pPr>
            <a:r>
              <a:rPr lang="en-NZ" kern="100" dirty="0">
                <a:latin typeface="Calibri" panose="020F0502020204030204" pitchFamily="34" charset="0"/>
                <a:ea typeface="Calibri" panose="020F0502020204030204" pitchFamily="34" charset="0"/>
                <a:cs typeface="Times New Roman" panose="02020603050405020304" pitchFamily="18" charset="0"/>
              </a:rPr>
              <a:t>NSN</a:t>
            </a: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 	View2024</a:t>
            </a: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Verification Code:	Tw3nty/24</a:t>
            </a:r>
          </a:p>
        </p:txBody>
      </p:sp>
      <p:sp>
        <p:nvSpPr>
          <p:cNvPr id="3" name="TextBox 2">
            <a:extLst>
              <a:ext uri="{FF2B5EF4-FFF2-40B4-BE49-F238E27FC236}">
                <a16:creationId xmlns:a16="http://schemas.microsoft.com/office/drawing/2014/main" id="{90B1E6D5-B737-50F9-2E4C-C9BCFB15D1B8}"/>
              </a:ext>
            </a:extLst>
          </p:cNvPr>
          <p:cNvSpPr txBox="1"/>
          <p:nvPr/>
        </p:nvSpPr>
        <p:spPr>
          <a:xfrm>
            <a:off x="2669292" y="478137"/>
            <a:ext cx="6351417" cy="836576"/>
          </a:xfrm>
          <a:prstGeom prst="rect">
            <a:avLst/>
          </a:prstGeom>
          <a:noFill/>
        </p:spPr>
        <p:txBody>
          <a:bodyPr wrap="square">
            <a:spAutoFit/>
          </a:bodyPr>
          <a:lstStyle/>
          <a:p>
            <a:pPr>
              <a:lnSpc>
                <a:spcPct val="107000"/>
              </a:lnSpc>
              <a:spcAft>
                <a:spcPts val="800"/>
              </a:spcAft>
            </a:pPr>
            <a:r>
              <a:rPr lang="en-NZ" sz="2800" b="1" kern="100" dirty="0">
                <a:effectLst/>
                <a:latin typeface="Arial" panose="020B0604020202020204" pitchFamily="34" charset="0"/>
                <a:ea typeface="Calibri" panose="020F0502020204030204" pitchFamily="34" charset="0"/>
                <a:cs typeface="Times New Roman" panose="02020603050405020304" pitchFamily="18" charset="0"/>
              </a:rPr>
              <a:t>Access Past Digital Exams – contd.</a:t>
            </a:r>
            <a:br>
              <a:rPr lang="en-NZ"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a:extLst>
              <a:ext uri="{FF2B5EF4-FFF2-40B4-BE49-F238E27FC236}">
                <a16:creationId xmlns:a16="http://schemas.microsoft.com/office/drawing/2014/main" id="{481BE2B8-559C-B627-00AE-B26D4AE45702}"/>
              </a:ext>
            </a:extLst>
          </p:cNvPr>
          <p:cNvSpPr>
            <a:spLocks noChangeArrowheads="1"/>
          </p:cNvSpPr>
          <p:nvPr/>
        </p:nvSpPr>
        <p:spPr bwMode="auto">
          <a:xfrm>
            <a:off x="990600" y="43264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pic>
        <p:nvPicPr>
          <p:cNvPr id="9" name="Picture 8">
            <a:extLst>
              <a:ext uri="{FF2B5EF4-FFF2-40B4-BE49-F238E27FC236}">
                <a16:creationId xmlns:a16="http://schemas.microsoft.com/office/drawing/2014/main" id="{EFCDA4C5-5A74-D3C4-0C29-1D5D86ABF616}"/>
              </a:ext>
            </a:extLst>
          </p:cNvPr>
          <p:cNvPicPr>
            <a:picLocks noChangeAspect="1"/>
          </p:cNvPicPr>
          <p:nvPr/>
        </p:nvPicPr>
        <p:blipFill>
          <a:blip r:embed="rId4"/>
          <a:stretch>
            <a:fillRect/>
          </a:stretch>
        </p:blipFill>
        <p:spPr>
          <a:xfrm>
            <a:off x="1127176" y="1813914"/>
            <a:ext cx="6097614" cy="4039222"/>
          </a:xfrm>
          <a:prstGeom prst="rect">
            <a:avLst/>
          </a:prstGeom>
        </p:spPr>
      </p:pic>
    </p:spTree>
    <p:extLst>
      <p:ext uri="{BB962C8B-B14F-4D97-AF65-F5344CB8AC3E}">
        <p14:creationId xmlns:p14="http://schemas.microsoft.com/office/powerpoint/2010/main" val="1888887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298570" y="91101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F3A3AFB2-BC75-5DB9-6EF7-B2604EB332FA}"/>
              </a:ext>
            </a:extLst>
          </p:cNvPr>
          <p:cNvPicPr>
            <a:picLocks noChangeAspect="1"/>
          </p:cNvPicPr>
          <p:nvPr/>
        </p:nvPicPr>
        <p:blipFill>
          <a:blip r:embed="rId4"/>
          <a:stretch>
            <a:fillRect/>
          </a:stretch>
        </p:blipFill>
        <p:spPr>
          <a:xfrm>
            <a:off x="3031385" y="4378035"/>
            <a:ext cx="4334616" cy="1907980"/>
          </a:xfrm>
          <a:prstGeom prst="rect">
            <a:avLst/>
          </a:prstGeom>
        </p:spPr>
      </p:pic>
      <p:sp>
        <p:nvSpPr>
          <p:cNvPr id="3" name="TextBox 2">
            <a:extLst>
              <a:ext uri="{FF2B5EF4-FFF2-40B4-BE49-F238E27FC236}">
                <a16:creationId xmlns:a16="http://schemas.microsoft.com/office/drawing/2014/main" id="{8C92FCF8-D702-7FF3-9E60-A4BE85589C52}"/>
              </a:ext>
            </a:extLst>
          </p:cNvPr>
          <p:cNvSpPr txBox="1"/>
          <p:nvPr/>
        </p:nvSpPr>
        <p:spPr>
          <a:xfrm>
            <a:off x="1855146" y="535206"/>
            <a:ext cx="6351417" cy="836576"/>
          </a:xfrm>
          <a:prstGeom prst="rect">
            <a:avLst/>
          </a:prstGeom>
          <a:noFill/>
        </p:spPr>
        <p:txBody>
          <a:bodyPr wrap="square">
            <a:spAutoFit/>
          </a:bodyPr>
          <a:lstStyle/>
          <a:p>
            <a:pPr>
              <a:lnSpc>
                <a:spcPct val="107000"/>
              </a:lnSpc>
              <a:spcAft>
                <a:spcPts val="800"/>
              </a:spcAft>
            </a:pPr>
            <a:r>
              <a:rPr lang="en-NZ" sz="2800" b="1" kern="100" dirty="0">
                <a:effectLst/>
                <a:latin typeface="Arial" panose="020B0604020202020204" pitchFamily="34" charset="0"/>
                <a:ea typeface="Calibri" panose="020F0502020204030204" pitchFamily="34" charset="0"/>
                <a:cs typeface="Times New Roman" panose="02020603050405020304" pitchFamily="18" charset="0"/>
              </a:rPr>
              <a:t>Access Past Digital Exams – contd.</a:t>
            </a:r>
            <a:br>
              <a:rPr lang="en-NZ"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FB4DF110-17CF-62B2-CDF3-472399B6EFD0}"/>
              </a:ext>
            </a:extLst>
          </p:cNvPr>
          <p:cNvPicPr>
            <a:picLocks noChangeAspect="1"/>
          </p:cNvPicPr>
          <p:nvPr/>
        </p:nvPicPr>
        <p:blipFill>
          <a:blip r:embed="rId5"/>
          <a:stretch>
            <a:fillRect/>
          </a:stretch>
        </p:blipFill>
        <p:spPr>
          <a:xfrm>
            <a:off x="1950404" y="1676005"/>
            <a:ext cx="7122669" cy="2193261"/>
          </a:xfrm>
          <a:prstGeom prst="rect">
            <a:avLst/>
          </a:prstGeom>
        </p:spPr>
      </p:pic>
    </p:spTree>
    <p:extLst>
      <p:ext uri="{BB962C8B-B14F-4D97-AF65-F5344CB8AC3E}">
        <p14:creationId xmlns:p14="http://schemas.microsoft.com/office/powerpoint/2010/main" val="891340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6" name="TextBox 5">
            <a:extLst>
              <a:ext uri="{FF2B5EF4-FFF2-40B4-BE49-F238E27FC236}">
                <a16:creationId xmlns:a16="http://schemas.microsoft.com/office/drawing/2014/main" id="{588E536C-4631-49A8-FFBA-E9693614120D}"/>
              </a:ext>
            </a:extLst>
          </p:cNvPr>
          <p:cNvSpPr txBox="1"/>
          <p:nvPr/>
        </p:nvSpPr>
        <p:spPr>
          <a:xfrm>
            <a:off x="2380776" y="932657"/>
            <a:ext cx="6355082" cy="1136786"/>
          </a:xfrm>
          <a:prstGeom prst="rect">
            <a:avLst/>
          </a:prstGeom>
          <a:noFill/>
        </p:spPr>
        <p:txBody>
          <a:bodyPr wrap="square">
            <a:spAutoFit/>
          </a:bodyPr>
          <a:lstStyle/>
          <a:p>
            <a:pPr>
              <a:lnSpc>
                <a:spcPct val="107000"/>
              </a:lnSpc>
              <a:spcAft>
                <a:spcPts val="800"/>
              </a:spcAft>
            </a:pPr>
            <a:r>
              <a:rPr lang="en-NZ" sz="2800" b="1" kern="100" dirty="0">
                <a:effectLst/>
                <a:latin typeface="Arial" panose="020B0604020202020204" pitchFamily="34" charset="0"/>
                <a:ea typeface="Calibri" panose="020F0502020204030204" pitchFamily="34" charset="0"/>
                <a:cs typeface="Times New Roman" panose="02020603050405020304" pitchFamily="18" charset="0"/>
              </a:rPr>
              <a:t>Access Past Digital Exams – contd</a:t>
            </a:r>
            <a:r>
              <a:rPr lang="en-NZ" sz="1800" b="1" kern="100" dirty="0">
                <a:effectLst/>
                <a:latin typeface="Arial" panose="020B0604020202020204" pitchFamily="34" charset="0"/>
                <a:ea typeface="Calibri" panose="020F0502020204030204" pitchFamily="34" charset="0"/>
                <a:cs typeface="Times New Roman" panose="02020603050405020304" pitchFamily="18" charset="0"/>
              </a:rPr>
              <a:t>.</a:t>
            </a:r>
            <a:br>
              <a:rPr lang="en-NZ" sz="1200" kern="100" dirty="0">
                <a:effectLst/>
                <a:latin typeface="Calibri" panose="020F0502020204030204" pitchFamily="34" charset="0"/>
                <a:ea typeface="Calibri" panose="020F0502020204030204" pitchFamily="34" charset="0"/>
                <a:cs typeface="Times New Roman" panose="02020603050405020304" pitchFamily="18" charset="0"/>
              </a:rPr>
            </a:br>
            <a:endParaRPr lang="en-NZ"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6F55C19-75D7-A4DA-0A72-0BEB4BC5740B}"/>
              </a:ext>
            </a:extLst>
          </p:cNvPr>
          <p:cNvSpPr txBox="1"/>
          <p:nvPr/>
        </p:nvSpPr>
        <p:spPr>
          <a:xfrm>
            <a:off x="2235867" y="1711698"/>
            <a:ext cx="11709117" cy="2616101"/>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Past digital exam answers</a:t>
            </a: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r>
              <a:rPr lang="en-US" sz="1800" u="sng" kern="100" dirty="0">
                <a:effectLst/>
                <a:latin typeface="Aptos" panose="020B0004020202020204" pitchFamily="34" charset="0"/>
                <a:ea typeface="Aptos" panose="020B0004020202020204" pitchFamily="34" charset="0"/>
                <a:cs typeface="Times New Roman" panose="02020603050405020304" pitchFamily="18" charset="0"/>
              </a:rPr>
              <a:t>https://www2.nzqa.govt.nz/ncea/subjects/select-subject/numeracy/</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u="sng" kern="100" dirty="0">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https://www2.nzqa.govt.nz/ncea/subjects/select-subject/literacy-reading/</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NZ" dirty="0"/>
          </a:p>
        </p:txBody>
      </p:sp>
      <p:sp>
        <p:nvSpPr>
          <p:cNvPr id="11" name="Rectangle 2">
            <a:extLst>
              <a:ext uri="{FF2B5EF4-FFF2-40B4-BE49-F238E27FC236}">
                <a16:creationId xmlns:a16="http://schemas.microsoft.com/office/drawing/2014/main" id="{5F36FDA5-695F-3F4B-3BB3-86FD8EC21E55}"/>
              </a:ext>
            </a:extLst>
          </p:cNvPr>
          <p:cNvSpPr>
            <a:spLocks noChangeArrowheads="1"/>
          </p:cNvSpPr>
          <p:nvPr/>
        </p:nvSpPr>
        <p:spPr bwMode="auto">
          <a:xfrm>
            <a:off x="2380776" y="3117849"/>
            <a:ext cx="1589745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graphicFrame>
        <p:nvGraphicFramePr>
          <p:cNvPr id="12" name="Object 11">
            <a:extLst>
              <a:ext uri="{FF2B5EF4-FFF2-40B4-BE49-F238E27FC236}">
                <a16:creationId xmlns:a16="http://schemas.microsoft.com/office/drawing/2014/main" id="{13506A89-719C-978D-3EA4-18FA2BC418D5}"/>
              </a:ext>
            </a:extLst>
          </p:cNvPr>
          <p:cNvGraphicFramePr>
            <a:graphicFrameLocks noChangeAspect="1"/>
          </p:cNvGraphicFramePr>
          <p:nvPr>
            <p:extLst>
              <p:ext uri="{D42A27DB-BD31-4B8C-83A1-F6EECF244321}">
                <p14:modId xmlns:p14="http://schemas.microsoft.com/office/powerpoint/2010/main" val="1683934154"/>
              </p:ext>
            </p:extLst>
          </p:nvPr>
        </p:nvGraphicFramePr>
        <p:xfrm>
          <a:off x="1169896" y="3984457"/>
          <a:ext cx="1975465" cy="1290637"/>
        </p:xfrm>
        <a:graphic>
          <a:graphicData uri="http://schemas.openxmlformats.org/presentationml/2006/ole">
            <mc:AlternateContent xmlns:mc="http://schemas.openxmlformats.org/markup-compatibility/2006">
              <mc:Choice xmlns:v="urn:schemas-microsoft-com:vml" Requires="v">
                <p:oleObj name="Acrobat Document" showAsIcon="1" r:id="rId5" imgW="954971" imgH="623455" progId="Acrobat.Document.DC">
                  <p:embed/>
                </p:oleObj>
              </mc:Choice>
              <mc:Fallback>
                <p:oleObj name="Acrobat Document" showAsIcon="1" r:id="rId5" imgW="954971" imgH="623455" progId="Acrobat.Document.DC">
                  <p:embed/>
                  <p:pic>
                    <p:nvPicPr>
                      <p:cNvPr id="12" name="Object 11">
                        <a:extLst>
                          <a:ext uri="{FF2B5EF4-FFF2-40B4-BE49-F238E27FC236}">
                            <a16:creationId xmlns:a16="http://schemas.microsoft.com/office/drawing/2014/main" id="{13506A89-719C-978D-3EA4-18FA2BC418D5}"/>
                          </a:ext>
                        </a:extLst>
                      </p:cNvPr>
                      <p:cNvPicPr>
                        <a:picLocks noChangeAspect="1" noChangeArrowheads="1"/>
                      </p:cNvPicPr>
                      <p:nvPr/>
                    </p:nvPicPr>
                    <p:blipFill>
                      <a:blip r:embed="rId6"/>
                      <a:srcRect/>
                      <a:stretch>
                        <a:fillRect/>
                      </a:stretch>
                    </p:blipFill>
                    <p:spPr bwMode="auto">
                      <a:xfrm>
                        <a:off x="1169896" y="3984457"/>
                        <a:ext cx="1975465" cy="1290637"/>
                      </a:xfrm>
                      <a:prstGeom prst="rect">
                        <a:avLst/>
                      </a:prstGeom>
                      <a:noFill/>
                    </p:spPr>
                  </p:pic>
                </p:oleObj>
              </mc:Fallback>
            </mc:AlternateContent>
          </a:graphicData>
        </a:graphic>
      </p:graphicFrame>
      <p:sp>
        <p:nvSpPr>
          <p:cNvPr id="13" name="Rectangle 4">
            <a:extLst>
              <a:ext uri="{FF2B5EF4-FFF2-40B4-BE49-F238E27FC236}">
                <a16:creationId xmlns:a16="http://schemas.microsoft.com/office/drawing/2014/main" id="{221587EB-0383-51FC-1C25-FDB4733214F9}"/>
              </a:ext>
            </a:extLst>
          </p:cNvPr>
          <p:cNvSpPr>
            <a:spLocks noChangeArrowheads="1"/>
          </p:cNvSpPr>
          <p:nvPr/>
        </p:nvSpPr>
        <p:spPr bwMode="auto">
          <a:xfrm>
            <a:off x="2862469" y="47382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Z"/>
          </a:p>
        </p:txBody>
      </p:sp>
      <p:graphicFrame>
        <p:nvGraphicFramePr>
          <p:cNvPr id="14" name="Object 13">
            <a:extLst>
              <a:ext uri="{FF2B5EF4-FFF2-40B4-BE49-F238E27FC236}">
                <a16:creationId xmlns:a16="http://schemas.microsoft.com/office/drawing/2014/main" id="{DB9D4AAB-A84F-64D5-4F2B-6322C8FF2167}"/>
              </a:ext>
            </a:extLst>
          </p:cNvPr>
          <p:cNvGraphicFramePr>
            <a:graphicFrameLocks noChangeAspect="1"/>
          </p:cNvGraphicFramePr>
          <p:nvPr>
            <p:extLst>
              <p:ext uri="{D42A27DB-BD31-4B8C-83A1-F6EECF244321}">
                <p14:modId xmlns:p14="http://schemas.microsoft.com/office/powerpoint/2010/main" val="32763850"/>
              </p:ext>
            </p:extLst>
          </p:nvPr>
        </p:nvGraphicFramePr>
        <p:xfrm>
          <a:off x="6760701" y="4036527"/>
          <a:ext cx="1938131" cy="1266246"/>
        </p:xfrm>
        <a:graphic>
          <a:graphicData uri="http://schemas.openxmlformats.org/presentationml/2006/ole">
            <mc:AlternateContent xmlns:mc="http://schemas.openxmlformats.org/markup-compatibility/2006">
              <mc:Choice xmlns:v="urn:schemas-microsoft-com:vml" Requires="v">
                <p:oleObj name="Acrobat Document" showAsIcon="1" r:id="rId7" imgW="954971" imgH="623455" progId="Acrobat.Document.DC">
                  <p:embed/>
                </p:oleObj>
              </mc:Choice>
              <mc:Fallback>
                <p:oleObj name="Acrobat Document" showAsIcon="1" r:id="rId7" imgW="954971" imgH="623455" progId="Acrobat.Document.DC">
                  <p:embed/>
                  <p:pic>
                    <p:nvPicPr>
                      <p:cNvPr id="14" name="Object 13">
                        <a:extLst>
                          <a:ext uri="{FF2B5EF4-FFF2-40B4-BE49-F238E27FC236}">
                            <a16:creationId xmlns:a16="http://schemas.microsoft.com/office/drawing/2014/main" id="{DB9D4AAB-A84F-64D5-4F2B-6322C8FF21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0701" y="4036527"/>
                        <a:ext cx="1938131" cy="1266246"/>
                      </a:xfrm>
                      <a:prstGeom prst="rect">
                        <a:avLst/>
                      </a:prstGeom>
                      <a:noFill/>
                    </p:spPr>
                  </p:pic>
                </p:oleObj>
              </mc:Fallback>
            </mc:AlternateContent>
          </a:graphicData>
        </a:graphic>
      </p:graphicFrame>
      <p:sp>
        <p:nvSpPr>
          <p:cNvPr id="15" name="Rectangle 6">
            <a:extLst>
              <a:ext uri="{FF2B5EF4-FFF2-40B4-BE49-F238E27FC236}">
                <a16:creationId xmlns:a16="http://schemas.microsoft.com/office/drawing/2014/main" id="{906C0C03-AA05-6CB1-4009-A11BC0813E21}"/>
              </a:ext>
            </a:extLst>
          </p:cNvPr>
          <p:cNvSpPr>
            <a:spLocks noChangeArrowheads="1"/>
          </p:cNvSpPr>
          <p:nvPr/>
        </p:nvSpPr>
        <p:spPr bwMode="auto">
          <a:xfrm flipV="1">
            <a:off x="4711148" y="5127022"/>
            <a:ext cx="164114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graphicFrame>
        <p:nvGraphicFramePr>
          <p:cNvPr id="16" name="Object 15">
            <a:extLst>
              <a:ext uri="{FF2B5EF4-FFF2-40B4-BE49-F238E27FC236}">
                <a16:creationId xmlns:a16="http://schemas.microsoft.com/office/drawing/2014/main" id="{7525A00A-C76D-354B-9C5E-3C5C5941C8B3}"/>
              </a:ext>
            </a:extLst>
          </p:cNvPr>
          <p:cNvGraphicFramePr>
            <a:graphicFrameLocks noChangeAspect="1"/>
          </p:cNvGraphicFramePr>
          <p:nvPr>
            <p:extLst>
              <p:ext uri="{D42A27DB-BD31-4B8C-83A1-F6EECF244321}">
                <p14:modId xmlns:p14="http://schemas.microsoft.com/office/powerpoint/2010/main" val="2334800347"/>
              </p:ext>
            </p:extLst>
          </p:nvPr>
        </p:nvGraphicFramePr>
        <p:xfrm>
          <a:off x="8768468" y="4057485"/>
          <a:ext cx="1934405" cy="1263811"/>
        </p:xfrm>
        <a:graphic>
          <a:graphicData uri="http://schemas.openxmlformats.org/presentationml/2006/ole">
            <mc:AlternateContent xmlns:mc="http://schemas.openxmlformats.org/markup-compatibility/2006">
              <mc:Choice xmlns:v="urn:schemas-microsoft-com:vml" Requires="v">
                <p:oleObj name="Acrobat Document" showAsIcon="1" r:id="rId9" imgW="954971" imgH="623455" progId="Acrobat.Document.DC">
                  <p:embed/>
                </p:oleObj>
              </mc:Choice>
              <mc:Fallback>
                <p:oleObj name="Acrobat Document" showAsIcon="1" r:id="rId9" imgW="954971" imgH="623455" progId="Acrobat.Document.DC">
                  <p:embed/>
                  <p:pic>
                    <p:nvPicPr>
                      <p:cNvPr id="16" name="Object 15">
                        <a:extLst>
                          <a:ext uri="{FF2B5EF4-FFF2-40B4-BE49-F238E27FC236}">
                            <a16:creationId xmlns:a16="http://schemas.microsoft.com/office/drawing/2014/main" id="{7525A00A-C76D-354B-9C5E-3C5C5941C8B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8468" y="4057485"/>
                        <a:ext cx="1934405" cy="1263811"/>
                      </a:xfrm>
                      <a:prstGeom prst="rect">
                        <a:avLst/>
                      </a:prstGeom>
                      <a:noFill/>
                    </p:spPr>
                  </p:pic>
                </p:oleObj>
              </mc:Fallback>
            </mc:AlternateContent>
          </a:graphicData>
        </a:graphic>
      </p:graphicFrame>
      <p:sp>
        <p:nvSpPr>
          <p:cNvPr id="17" name="Rectangle 8">
            <a:extLst>
              <a:ext uri="{FF2B5EF4-FFF2-40B4-BE49-F238E27FC236}">
                <a16:creationId xmlns:a16="http://schemas.microsoft.com/office/drawing/2014/main" id="{E84FB060-8B2C-1FAB-8B04-FFE09ADE189E}"/>
              </a:ext>
            </a:extLst>
          </p:cNvPr>
          <p:cNvSpPr>
            <a:spLocks noChangeArrowheads="1"/>
          </p:cNvSpPr>
          <p:nvPr/>
        </p:nvSpPr>
        <p:spPr bwMode="auto">
          <a:xfrm>
            <a:off x="4711146" y="3271550"/>
            <a:ext cx="212459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NZ"/>
          </a:p>
        </p:txBody>
      </p:sp>
      <p:graphicFrame>
        <p:nvGraphicFramePr>
          <p:cNvPr id="18" name="Object 17">
            <a:extLst>
              <a:ext uri="{FF2B5EF4-FFF2-40B4-BE49-F238E27FC236}">
                <a16:creationId xmlns:a16="http://schemas.microsoft.com/office/drawing/2014/main" id="{51EB0888-9682-4905-49DF-B6DA73821C50}"/>
              </a:ext>
            </a:extLst>
          </p:cNvPr>
          <p:cNvGraphicFramePr>
            <a:graphicFrameLocks noChangeAspect="1"/>
          </p:cNvGraphicFramePr>
          <p:nvPr>
            <p:extLst>
              <p:ext uri="{D42A27DB-BD31-4B8C-83A1-F6EECF244321}">
                <p14:modId xmlns:p14="http://schemas.microsoft.com/office/powerpoint/2010/main" val="1395339847"/>
              </p:ext>
            </p:extLst>
          </p:nvPr>
        </p:nvGraphicFramePr>
        <p:xfrm>
          <a:off x="3330743" y="4049492"/>
          <a:ext cx="1934405" cy="1263811"/>
        </p:xfrm>
        <a:graphic>
          <a:graphicData uri="http://schemas.openxmlformats.org/presentationml/2006/ole">
            <mc:AlternateContent xmlns:mc="http://schemas.openxmlformats.org/markup-compatibility/2006">
              <mc:Choice xmlns:v="urn:schemas-microsoft-com:vml" Requires="v">
                <p:oleObj name="Acrobat Document" showAsIcon="1" r:id="rId11" imgW="954971" imgH="623455" progId="Acrobat.Document.DC">
                  <p:embed/>
                </p:oleObj>
              </mc:Choice>
              <mc:Fallback>
                <p:oleObj name="Acrobat Document" showAsIcon="1" r:id="rId11" imgW="954971" imgH="623455" progId="Acrobat.Document.DC">
                  <p:embed/>
                  <p:pic>
                    <p:nvPicPr>
                      <p:cNvPr id="18" name="Object 17">
                        <a:extLst>
                          <a:ext uri="{FF2B5EF4-FFF2-40B4-BE49-F238E27FC236}">
                            <a16:creationId xmlns:a16="http://schemas.microsoft.com/office/drawing/2014/main" id="{51EB0888-9682-4905-49DF-B6DA73821C5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0743" y="4049492"/>
                        <a:ext cx="1934405" cy="1263811"/>
                      </a:xfrm>
                      <a:prstGeom prst="rect">
                        <a:avLst/>
                      </a:prstGeom>
                      <a:noFill/>
                    </p:spPr>
                  </p:pic>
                </p:oleObj>
              </mc:Fallback>
            </mc:AlternateContent>
          </a:graphicData>
        </a:graphic>
      </p:graphicFrame>
    </p:spTree>
    <p:extLst>
      <p:ext uri="{BB962C8B-B14F-4D97-AF65-F5344CB8AC3E}">
        <p14:creationId xmlns:p14="http://schemas.microsoft.com/office/powerpoint/2010/main" val="844213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6" name="TextBox 5">
            <a:extLst>
              <a:ext uri="{FF2B5EF4-FFF2-40B4-BE49-F238E27FC236}">
                <a16:creationId xmlns:a16="http://schemas.microsoft.com/office/drawing/2014/main" id="{588E536C-4631-49A8-FFBA-E9693614120D}"/>
              </a:ext>
            </a:extLst>
          </p:cNvPr>
          <p:cNvSpPr txBox="1"/>
          <p:nvPr/>
        </p:nvSpPr>
        <p:spPr>
          <a:xfrm>
            <a:off x="2562886" y="1112623"/>
            <a:ext cx="6355082" cy="993926"/>
          </a:xfrm>
          <a:prstGeom prst="rect">
            <a:avLst/>
          </a:prstGeom>
          <a:noFill/>
        </p:spPr>
        <p:txBody>
          <a:bodyPr wrap="square">
            <a:spAutoFit/>
          </a:bodyPr>
          <a:lstStyle/>
          <a:p>
            <a:pPr>
              <a:lnSpc>
                <a:spcPct val="107000"/>
              </a:lnSpc>
              <a:spcAft>
                <a:spcPts val="800"/>
              </a:spcAft>
            </a:pPr>
            <a:r>
              <a:rPr lang="en-NZ" sz="2800" b="1" kern="100" dirty="0">
                <a:effectLst/>
                <a:latin typeface="Arial" panose="020B0604020202020204" pitchFamily="34" charset="0"/>
                <a:ea typeface="Calibri" panose="020F0502020204030204" pitchFamily="34" charset="0"/>
                <a:cs typeface="Arial" panose="020B0604020202020204" pitchFamily="34" charset="0"/>
              </a:rPr>
              <a:t>Other information cont’d.</a:t>
            </a:r>
            <a:br>
              <a:rPr lang="en-NZ" sz="2800" kern="100" dirty="0">
                <a:effectLst/>
                <a:latin typeface="Arial" panose="020B0604020202020204" pitchFamily="34" charset="0"/>
                <a:ea typeface="Calibri" panose="020F0502020204030204" pitchFamily="34" charset="0"/>
                <a:cs typeface="Arial" panose="020B0604020202020204" pitchFamily="34" charset="0"/>
              </a:rPr>
            </a:br>
            <a:endParaRPr lang="en-NZ" sz="2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CBB31E3C-22FF-0E63-0AC6-FAA25959282D}"/>
              </a:ext>
            </a:extLst>
          </p:cNvPr>
          <p:cNvSpPr txBox="1"/>
          <p:nvPr/>
        </p:nvSpPr>
        <p:spPr>
          <a:xfrm>
            <a:off x="2046399" y="2537873"/>
            <a:ext cx="3542743" cy="2308324"/>
          </a:xfrm>
          <a:prstGeom prst="rect">
            <a:avLst/>
          </a:prstGeom>
          <a:noFill/>
        </p:spPr>
        <p:txBody>
          <a:bodyPr wrap="square" rtlCol="0">
            <a:spAutoFit/>
          </a:bodyPr>
          <a:lstStyle/>
          <a:p>
            <a:r>
              <a:rPr lang="en-NZ" sz="2400" dirty="0">
                <a:latin typeface="Arial" panose="020B0604020202020204" pitchFamily="34" charset="0"/>
                <a:cs typeface="Arial" panose="020B0604020202020204" pitchFamily="34" charset="0"/>
              </a:rPr>
              <a:t>For a general overview of NCEA please refer to the “NCEA Explained Simply” on the school website.  (Students &amp; Learning/NCEA).</a:t>
            </a:r>
          </a:p>
        </p:txBody>
      </p:sp>
      <p:cxnSp>
        <p:nvCxnSpPr>
          <p:cNvPr id="9" name="Straight Arrow Connector 8">
            <a:extLst>
              <a:ext uri="{FF2B5EF4-FFF2-40B4-BE49-F238E27FC236}">
                <a16:creationId xmlns:a16="http://schemas.microsoft.com/office/drawing/2014/main" id="{48F5A7B8-C659-48CC-1A22-42D07BE1E05B}"/>
              </a:ext>
            </a:extLst>
          </p:cNvPr>
          <p:cNvCxnSpPr>
            <a:cxnSpLocks/>
          </p:cNvCxnSpPr>
          <p:nvPr/>
        </p:nvCxnSpPr>
        <p:spPr>
          <a:xfrm>
            <a:off x="4643919" y="4633645"/>
            <a:ext cx="1345550" cy="117807"/>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descr="A close-up of a text&#10;&#10;Description automatically generated">
            <a:extLst>
              <a:ext uri="{FF2B5EF4-FFF2-40B4-BE49-F238E27FC236}">
                <a16:creationId xmlns:a16="http://schemas.microsoft.com/office/drawing/2014/main" id="{555E8A42-9B65-3C78-A313-C759155056C0}"/>
              </a:ext>
            </a:extLst>
          </p:cNvPr>
          <p:cNvPicPr>
            <a:picLocks noChangeAspect="1"/>
          </p:cNvPicPr>
          <p:nvPr/>
        </p:nvPicPr>
        <p:blipFill rotWithShape="1">
          <a:blip r:embed="rId4"/>
          <a:srcRect b="31799"/>
          <a:stretch/>
        </p:blipFill>
        <p:spPr bwMode="auto">
          <a:xfrm>
            <a:off x="5989469" y="3958508"/>
            <a:ext cx="5731510" cy="991235"/>
          </a:xfrm>
          <a:prstGeom prst="rect">
            <a:avLst/>
          </a:prstGeom>
          <a:ln>
            <a:noFill/>
          </a:ln>
          <a:extLst>
            <a:ext uri="{53640926-AAD7-44D8-BBD7-CCE9431645EC}">
              <a14:shadowObscured xmlns:a14="http://schemas.microsoft.com/office/drawing/2010/main"/>
            </a:ext>
          </a:extLst>
        </p:spPr>
      </p:pic>
      <p:sp>
        <p:nvSpPr>
          <p:cNvPr id="11" name="Oval 10">
            <a:extLst>
              <a:ext uri="{FF2B5EF4-FFF2-40B4-BE49-F238E27FC236}">
                <a16:creationId xmlns:a16="http://schemas.microsoft.com/office/drawing/2014/main" id="{9928DE27-9034-7132-E57B-99F857D9A3E0}"/>
              </a:ext>
            </a:extLst>
          </p:cNvPr>
          <p:cNvSpPr/>
          <p:nvPr/>
        </p:nvSpPr>
        <p:spPr>
          <a:xfrm>
            <a:off x="5989469" y="4633645"/>
            <a:ext cx="1164864" cy="3160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445226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6" name="TextBox 5">
            <a:extLst>
              <a:ext uri="{FF2B5EF4-FFF2-40B4-BE49-F238E27FC236}">
                <a16:creationId xmlns:a16="http://schemas.microsoft.com/office/drawing/2014/main" id="{588E536C-4631-49A8-FFBA-E9693614120D}"/>
              </a:ext>
            </a:extLst>
          </p:cNvPr>
          <p:cNvSpPr txBox="1"/>
          <p:nvPr/>
        </p:nvSpPr>
        <p:spPr>
          <a:xfrm>
            <a:off x="2562886" y="1112623"/>
            <a:ext cx="6355082" cy="993926"/>
          </a:xfrm>
          <a:prstGeom prst="rect">
            <a:avLst/>
          </a:prstGeom>
          <a:noFill/>
        </p:spPr>
        <p:txBody>
          <a:bodyPr wrap="square">
            <a:spAutoFit/>
          </a:bodyPr>
          <a:lstStyle/>
          <a:p>
            <a:pPr>
              <a:lnSpc>
                <a:spcPct val="107000"/>
              </a:lnSpc>
              <a:spcAft>
                <a:spcPts val="800"/>
              </a:spcAft>
            </a:pPr>
            <a:r>
              <a:rPr lang="en-NZ" sz="2800" b="1" kern="100" dirty="0">
                <a:effectLst/>
                <a:latin typeface="Arial" panose="020B0604020202020204" pitchFamily="34" charset="0"/>
                <a:ea typeface="Calibri" panose="020F0502020204030204" pitchFamily="34" charset="0"/>
                <a:cs typeface="Arial" panose="020B0604020202020204" pitchFamily="34" charset="0"/>
              </a:rPr>
              <a:t>Other information cont’d.</a:t>
            </a:r>
            <a:br>
              <a:rPr lang="en-NZ" sz="2800" kern="100" dirty="0">
                <a:effectLst/>
                <a:latin typeface="Arial" panose="020B0604020202020204" pitchFamily="34" charset="0"/>
                <a:ea typeface="Calibri" panose="020F0502020204030204" pitchFamily="34" charset="0"/>
                <a:cs typeface="Arial" panose="020B0604020202020204" pitchFamily="34" charset="0"/>
              </a:rPr>
            </a:br>
            <a:endParaRPr lang="en-NZ" sz="28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19B9D00-8D30-763D-79A0-28EAA0F3B120}"/>
              </a:ext>
            </a:extLst>
          </p:cNvPr>
          <p:cNvPicPr>
            <a:picLocks noChangeAspect="1"/>
          </p:cNvPicPr>
          <p:nvPr/>
        </p:nvPicPr>
        <p:blipFill>
          <a:blip r:embed="rId4"/>
          <a:stretch>
            <a:fillRect/>
          </a:stretch>
        </p:blipFill>
        <p:spPr>
          <a:xfrm>
            <a:off x="7333639" y="1801431"/>
            <a:ext cx="2295475" cy="3255138"/>
          </a:xfrm>
          <a:prstGeom prst="rect">
            <a:avLst/>
          </a:prstGeom>
        </p:spPr>
      </p:pic>
      <p:sp>
        <p:nvSpPr>
          <p:cNvPr id="11" name="TextBox 10">
            <a:extLst>
              <a:ext uri="{FF2B5EF4-FFF2-40B4-BE49-F238E27FC236}">
                <a16:creationId xmlns:a16="http://schemas.microsoft.com/office/drawing/2014/main" id="{9E6EFE96-718C-D946-FFE4-43AEB5963AA3}"/>
              </a:ext>
            </a:extLst>
          </p:cNvPr>
          <p:cNvSpPr txBox="1"/>
          <p:nvPr/>
        </p:nvSpPr>
        <p:spPr>
          <a:xfrm>
            <a:off x="793332" y="2053949"/>
            <a:ext cx="6433750" cy="5447645"/>
          </a:xfrm>
          <a:prstGeom prst="rect">
            <a:avLst/>
          </a:prstGeom>
          <a:noFill/>
        </p:spPr>
        <p:txBody>
          <a:bodyPr wrap="square" rtlCol="0">
            <a:spAutoFit/>
          </a:bodyPr>
          <a:lstStyle/>
          <a:p>
            <a:r>
              <a:rPr lang="en-NZ" sz="2400" dirty="0">
                <a:latin typeface="Arial" panose="020B0604020202020204" pitchFamily="34" charset="0"/>
                <a:cs typeface="Arial" panose="020B0604020202020204" pitchFamily="34" charset="0"/>
              </a:rPr>
              <a:t>The NZQA website has more information regarding numeracy, and literacy. </a:t>
            </a:r>
          </a:p>
          <a:p>
            <a:endParaRPr lang="en-NZ" sz="2400" dirty="0">
              <a:latin typeface="Arial" panose="020B0604020202020204" pitchFamily="34" charset="0"/>
              <a:cs typeface="Arial" panose="020B0604020202020204" pitchFamily="34" charset="0"/>
            </a:endParaRPr>
          </a:p>
          <a:p>
            <a:r>
              <a:rPr lang="en-US" sz="2400" u="sng" kern="100">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click </a:t>
            </a:r>
            <a:r>
              <a:rPr lang="en-US" sz="2400" u="sng" kern="100" dirty="0">
                <a:effectLst/>
                <a:latin typeface="Aptos" panose="020B000402020202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here</a:t>
            </a:r>
            <a:endParaRPr lang="en-US" sz="2400" u="sng"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400" u="sng" kern="100" dirty="0">
              <a:latin typeface="Aptos" panose="020B0004020202020204" pitchFamily="34" charset="0"/>
              <a:ea typeface="Aptos" panose="020B0004020202020204" pitchFamily="34" charset="0"/>
              <a:cs typeface="Times New Roman" panose="02020603050405020304" pitchFamily="18" charset="0"/>
            </a:endParaRPr>
          </a:p>
          <a:p>
            <a:endPar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endParaRPr>
          </a:p>
          <a:p>
            <a:endParaRPr lang="en-US"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6"/>
            </a:endParaRPr>
          </a:p>
          <a:p>
            <a:endPar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endParaRPr>
          </a:p>
          <a:p>
            <a:endParaRPr lang="en-US"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6"/>
            </a:endParaRPr>
          </a:p>
          <a:p>
            <a:r>
              <a:rPr lang="en-US" sz="1800" u="sng" kern="100" dirty="0">
                <a:effectLst/>
                <a:latin typeface="Aptos" panose="020B0004020202020204" pitchFamily="34"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https://ncea.education.govt.nz/literacy-and-numeracy/literacy/reading/unit-standard</a:t>
            </a:r>
            <a:endParaRPr lang="en-US" sz="1800" u="sng"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endParaRPr>
          </a:p>
          <a:p>
            <a:r>
              <a:rPr lang="en-NZ" sz="1800" kern="100" dirty="0">
                <a:effectLst/>
                <a:latin typeface="Aptos" panose="020B0004020202020204" pitchFamily="34"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https://ncea.education.govt.nz/literacy-and-numeracy/numeracy/unit-standard</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N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550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5" name="TextBox 4">
            <a:extLst>
              <a:ext uri="{FF2B5EF4-FFF2-40B4-BE49-F238E27FC236}">
                <a16:creationId xmlns:a16="http://schemas.microsoft.com/office/drawing/2014/main" id="{1003458F-5C87-2DF1-4551-AC8D79614764}"/>
              </a:ext>
            </a:extLst>
          </p:cNvPr>
          <p:cNvSpPr txBox="1"/>
          <p:nvPr/>
        </p:nvSpPr>
        <p:spPr>
          <a:xfrm>
            <a:off x="1187547" y="1295775"/>
            <a:ext cx="7965040" cy="4404154"/>
          </a:xfrm>
          <a:prstGeom prst="rect">
            <a:avLst/>
          </a:prstGeom>
          <a:noFill/>
        </p:spPr>
        <p:txBody>
          <a:bodyPr wrap="square">
            <a:spAutoFit/>
          </a:bodyPr>
          <a:lstStyle/>
          <a:p>
            <a:pPr algn="ctr">
              <a:lnSpc>
                <a:spcPct val="107000"/>
              </a:lnSpc>
              <a:spcAft>
                <a:spcPts val="800"/>
              </a:spcAft>
            </a:pPr>
            <a:r>
              <a:rPr lang="en-NZ" sz="2800" b="1" kern="100" dirty="0">
                <a:effectLst/>
                <a:latin typeface="Arial" panose="020B0604020202020204" pitchFamily="34" charset="0"/>
                <a:ea typeface="Calibri" panose="020F0502020204030204" pitchFamily="34" charset="0"/>
                <a:cs typeface="Arial" panose="020B0604020202020204" pitchFamily="34" charset="0"/>
              </a:rPr>
              <a:t>Acronyms</a:t>
            </a:r>
          </a:p>
          <a:p>
            <a:pPr>
              <a:lnSpc>
                <a:spcPct val="107000"/>
              </a:lnSpc>
              <a:spcAft>
                <a:spcPts val="800"/>
              </a:spcAft>
            </a:pPr>
            <a:br>
              <a:rPr lang="en-NZ" sz="2400" kern="100" dirty="0">
                <a:effectLst/>
                <a:latin typeface="Arial" panose="020B0604020202020204" pitchFamily="34" charset="0"/>
                <a:ea typeface="Calibri" panose="020F0502020204030204" pitchFamily="34" charset="0"/>
                <a:cs typeface="Arial" panose="020B0604020202020204" pitchFamily="34" charset="0"/>
              </a:rPr>
            </a:br>
            <a:r>
              <a:rPr lang="en-NZ" sz="2400" kern="100" dirty="0">
                <a:effectLst/>
                <a:latin typeface="Arial" panose="020B0604020202020204" pitchFamily="34" charset="0"/>
                <a:ea typeface="Calibri" panose="020F0502020204030204" pitchFamily="34" charset="0"/>
                <a:cs typeface="Arial" panose="020B0604020202020204" pitchFamily="34" charset="0"/>
              </a:rPr>
              <a:t>NCEA – National Certificate of Educational Achievement</a:t>
            </a:r>
          </a:p>
          <a:p>
            <a:pPr>
              <a:lnSpc>
                <a:spcPct val="107000"/>
              </a:lnSpc>
              <a:spcAft>
                <a:spcPts val="800"/>
              </a:spcAft>
            </a:pPr>
            <a:endParaRPr lang="en-NZ" sz="24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NZ" sz="2400" kern="100" dirty="0">
                <a:latin typeface="Arial" panose="020B0604020202020204" pitchFamily="34" charset="0"/>
                <a:ea typeface="Calibri" panose="020F0502020204030204" pitchFamily="34" charset="0"/>
                <a:cs typeface="Arial" panose="020B0604020202020204" pitchFamily="34" charset="0"/>
              </a:rPr>
              <a:t>MOE – Ministry of Education</a:t>
            </a:r>
          </a:p>
          <a:p>
            <a:pPr>
              <a:lnSpc>
                <a:spcPct val="107000"/>
              </a:lnSpc>
              <a:spcAft>
                <a:spcPts val="800"/>
              </a:spcAft>
            </a:pPr>
            <a:endParaRPr lang="en-NZ" sz="2400" kern="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NZ" sz="2400" kern="100" dirty="0">
                <a:effectLst/>
                <a:latin typeface="Arial" panose="020B0604020202020204" pitchFamily="34" charset="0"/>
                <a:ea typeface="Calibri" panose="020F0502020204030204" pitchFamily="34" charset="0"/>
                <a:cs typeface="Arial" panose="020B0604020202020204" pitchFamily="34" charset="0"/>
              </a:rPr>
              <a:t>NZQA – New Zealand Qualifications</a:t>
            </a:r>
            <a:r>
              <a:rPr lang="en-NZ" sz="2400" kern="100" dirty="0">
                <a:latin typeface="Arial" panose="020B0604020202020204" pitchFamily="34" charset="0"/>
                <a:ea typeface="Calibri" panose="020F0502020204030204" pitchFamily="34" charset="0"/>
                <a:cs typeface="Arial" panose="020B0604020202020204" pitchFamily="34" charset="0"/>
              </a:rPr>
              <a:t> Authority</a:t>
            </a:r>
          </a:p>
          <a:p>
            <a:pPr>
              <a:lnSpc>
                <a:spcPct val="107000"/>
              </a:lnSpc>
              <a:spcAft>
                <a:spcPts val="800"/>
              </a:spcAft>
            </a:pPr>
            <a:endParaRPr lang="en-NZ" sz="2400" kern="1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NZ" sz="2400" kern="100" dirty="0">
                <a:latin typeface="Arial" panose="020B0604020202020204" pitchFamily="34" charset="0"/>
                <a:ea typeface="Calibri" panose="020F0502020204030204" pitchFamily="34" charset="0"/>
                <a:cs typeface="Arial" panose="020B0604020202020204" pitchFamily="34" charset="0"/>
              </a:rPr>
              <a:t>LHS – Lincoln High School</a:t>
            </a:r>
          </a:p>
        </p:txBody>
      </p:sp>
    </p:spTree>
    <p:extLst>
      <p:ext uri="{BB962C8B-B14F-4D97-AF65-F5344CB8AC3E}">
        <p14:creationId xmlns:p14="http://schemas.microsoft.com/office/powerpoint/2010/main" val="87507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2157572"/>
            <a:ext cx="10983074" cy="3695563"/>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5" name="TextBox 4">
            <a:extLst>
              <a:ext uri="{FF2B5EF4-FFF2-40B4-BE49-F238E27FC236}">
                <a16:creationId xmlns:a16="http://schemas.microsoft.com/office/drawing/2014/main" id="{E9301F9B-2D61-9E55-382D-FC9DD988AD92}"/>
              </a:ext>
            </a:extLst>
          </p:cNvPr>
          <p:cNvSpPr txBox="1"/>
          <p:nvPr/>
        </p:nvSpPr>
        <p:spPr>
          <a:xfrm>
            <a:off x="273356" y="1664414"/>
            <a:ext cx="9569287" cy="4842351"/>
          </a:xfrm>
          <a:prstGeom prst="rect">
            <a:avLst/>
          </a:prstGeom>
          <a:noFill/>
        </p:spPr>
        <p:txBody>
          <a:bodyPr wrap="square">
            <a:spAutoFit/>
          </a:bodyPr>
          <a:lstStyle/>
          <a:p>
            <a:pPr marL="457200" marR="34290">
              <a:spcBef>
                <a:spcPts val="500"/>
              </a:spcBef>
              <a:spcAft>
                <a:spcPts val="500"/>
              </a:spcAft>
            </a:pPr>
            <a:r>
              <a:rPr lang="en-NZ" sz="2200" dirty="0">
                <a:latin typeface="Arial" panose="020B0604020202020204" pitchFamily="34" charset="0"/>
                <a:ea typeface="Calibri" panose="020F0502020204030204" pitchFamily="34" charset="0"/>
                <a:cs typeface="Arial" panose="020B0604020202020204" pitchFamily="34" charset="0"/>
              </a:rPr>
              <a:t>S</a:t>
            </a:r>
            <a:r>
              <a:rPr lang="en-NZ" sz="2200" dirty="0">
                <a:effectLst/>
                <a:latin typeface="Arial" panose="020B0604020202020204" pitchFamily="34" charset="0"/>
                <a:ea typeface="Calibri" panose="020F0502020204030204" pitchFamily="34" charset="0"/>
                <a:cs typeface="Arial" panose="020B0604020202020204" pitchFamily="34" charset="0"/>
              </a:rPr>
              <a:t>trengthening NCEA by making a series of changes to improve well-being, equity, coherence, pathways and credibility. Changes led by the MOE and implemented by NZQA who administer NCEA.</a:t>
            </a:r>
            <a:endParaRPr lang="en-NZ" sz="2200" b="1" strike="noStrike" spc="-25" dirty="0">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914400" marR="34290" indent="-457200">
              <a:spcBef>
                <a:spcPts val="500"/>
              </a:spcBef>
              <a:spcAft>
                <a:spcPts val="500"/>
              </a:spcAft>
              <a:buFont typeface="+mj-lt"/>
              <a:buAutoNum type="arabicPeriod"/>
            </a:pPr>
            <a:endParaRPr lang="en-NZ" sz="2200" b="1" spc="-25" dirty="0">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914400" marR="34290" indent="-457200">
              <a:spcBef>
                <a:spcPts val="500"/>
              </a:spcBef>
              <a:spcAft>
                <a:spcPts val="500"/>
              </a:spcAft>
              <a:buFont typeface="+mj-lt"/>
              <a:buAutoNum type="arabicPeriod"/>
            </a:pPr>
            <a:r>
              <a:rPr lang="en-NZ" sz="2200" b="1" strike="noStrike" spc="-25" dirty="0">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Make NCEA more accessible</a:t>
            </a:r>
            <a:r>
              <a:rPr lang="en-NZ" sz="2200" spc="-25" dirty="0">
                <a:effectLst/>
                <a:latin typeface="Arial" panose="020B0604020202020204" pitchFamily="34" charset="0"/>
                <a:ea typeface="Times New Roman" panose="02020603050405020304" pitchFamily="18" charset="0"/>
                <a:cs typeface="Arial" panose="020B0604020202020204" pitchFamily="34" charset="0"/>
              </a:rPr>
              <a:t> </a:t>
            </a:r>
            <a:endParaRPr lang="en-NZ" sz="2200" spc="-25" dirty="0">
              <a:latin typeface="Arial" panose="020B0604020202020204" pitchFamily="34" charset="0"/>
              <a:ea typeface="Times New Roman" panose="02020603050405020304" pitchFamily="18" charset="0"/>
              <a:cs typeface="Arial" panose="020B0604020202020204" pitchFamily="34" charset="0"/>
            </a:endParaRPr>
          </a:p>
          <a:p>
            <a:pPr marL="914400" marR="34290" indent="-457200">
              <a:spcBef>
                <a:spcPts val="500"/>
              </a:spcBef>
              <a:spcAft>
                <a:spcPts val="500"/>
              </a:spcAft>
              <a:buFont typeface="+mj-lt"/>
              <a:buAutoNum type="arabicPeriod"/>
            </a:pPr>
            <a:r>
              <a:rPr lang="en-NZ" sz="2200" b="1" strike="noStrike" spc="-25" dirty="0">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Equal status for mātauranga Māori in NCEA</a:t>
            </a:r>
            <a:r>
              <a:rPr lang="en-NZ" sz="2200" spc="-25" dirty="0">
                <a:effectLst/>
                <a:latin typeface="Arial" panose="020B0604020202020204" pitchFamily="34" charset="0"/>
                <a:ea typeface="Times New Roman" panose="02020603050405020304" pitchFamily="18" charset="0"/>
                <a:cs typeface="Arial" panose="020B0604020202020204" pitchFamily="34" charset="0"/>
              </a:rPr>
              <a:t> </a:t>
            </a:r>
            <a:endParaRPr lang="en-NZ" sz="2200" dirty="0">
              <a:effectLst/>
              <a:latin typeface="Arial" panose="020B0604020202020204" pitchFamily="34" charset="0"/>
              <a:ea typeface="Times New Roman" panose="02020603050405020304" pitchFamily="18" charset="0"/>
              <a:cs typeface="Arial" panose="020B0604020202020204" pitchFamily="34" charset="0"/>
            </a:endParaRPr>
          </a:p>
          <a:p>
            <a:pPr marL="914400" marR="34290" indent="-457200">
              <a:spcBef>
                <a:spcPts val="500"/>
              </a:spcBef>
              <a:spcAft>
                <a:spcPts val="500"/>
              </a:spcAft>
              <a:buFont typeface="+mj-lt"/>
              <a:buAutoNum type="arabicPeriod"/>
            </a:pPr>
            <a:r>
              <a:rPr lang="en-NZ" sz="2200" b="1" strike="noStrike" spc="-25" dirty="0">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Strengthen literacy and numeracy requirements </a:t>
            </a:r>
            <a:r>
              <a:rPr lang="en-NZ" sz="2200" b="1" spc="-25" dirty="0">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&amp;</a:t>
            </a:r>
            <a:r>
              <a:rPr lang="en-NZ" sz="2200" b="1" strike="noStrike" spc="-25" dirty="0">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 assessments</a:t>
            </a:r>
            <a:endParaRPr lang="en-NZ" sz="2200" dirty="0">
              <a:effectLst/>
              <a:latin typeface="Arial" panose="020B0604020202020204" pitchFamily="34" charset="0"/>
              <a:ea typeface="Times New Roman" panose="02020603050405020304" pitchFamily="18" charset="0"/>
              <a:cs typeface="Arial" panose="020B0604020202020204" pitchFamily="34" charset="0"/>
            </a:endParaRPr>
          </a:p>
          <a:p>
            <a:pPr marL="914400" marR="34290" indent="-457200">
              <a:spcBef>
                <a:spcPts val="500"/>
              </a:spcBef>
              <a:spcAft>
                <a:spcPts val="500"/>
              </a:spcAft>
              <a:buFont typeface="+mj-lt"/>
              <a:buAutoNum type="arabicPeriod"/>
            </a:pPr>
            <a:r>
              <a:rPr lang="en-NZ" sz="2200" b="1" strike="noStrike" spc="-25" dirty="0">
                <a:effectLst/>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Fewer, larger standards</a:t>
            </a:r>
            <a:r>
              <a:rPr lang="en-NZ" sz="2200" spc="-25" dirty="0">
                <a:effectLst/>
                <a:latin typeface="Arial" panose="020B0604020202020204" pitchFamily="34" charset="0"/>
                <a:ea typeface="Times New Roman" panose="02020603050405020304" pitchFamily="18" charset="0"/>
                <a:cs typeface="Arial" panose="020B0604020202020204" pitchFamily="34" charset="0"/>
              </a:rPr>
              <a:t> </a:t>
            </a:r>
            <a:endParaRPr lang="en-NZ" sz="2200" dirty="0">
              <a:effectLst/>
              <a:latin typeface="Arial" panose="020B0604020202020204" pitchFamily="34" charset="0"/>
              <a:ea typeface="Times New Roman" panose="02020603050405020304" pitchFamily="18" charset="0"/>
              <a:cs typeface="Arial" panose="020B0604020202020204" pitchFamily="34" charset="0"/>
            </a:endParaRPr>
          </a:p>
          <a:p>
            <a:pPr marL="914400" marR="34290" indent="-457200">
              <a:spcBef>
                <a:spcPts val="500"/>
              </a:spcBef>
              <a:spcAft>
                <a:spcPts val="500"/>
              </a:spcAft>
              <a:buFont typeface="+mj-lt"/>
              <a:buAutoNum type="arabicPeriod"/>
            </a:pPr>
            <a:r>
              <a:rPr lang="en-NZ" sz="2200" b="1" strike="noStrike" spc="-25" dirty="0">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Simplify NCEA's structure</a:t>
            </a:r>
            <a:r>
              <a:rPr lang="en-NZ" sz="2200" spc="-25" dirty="0">
                <a:effectLst/>
                <a:latin typeface="Arial" panose="020B0604020202020204" pitchFamily="34" charset="0"/>
                <a:ea typeface="Times New Roman" panose="02020603050405020304" pitchFamily="18" charset="0"/>
                <a:cs typeface="Arial" panose="020B0604020202020204" pitchFamily="34" charset="0"/>
              </a:rPr>
              <a:t> </a:t>
            </a:r>
            <a:endParaRPr lang="en-NZ" sz="2200" dirty="0">
              <a:effectLst/>
              <a:latin typeface="Arial" panose="020B0604020202020204" pitchFamily="34" charset="0"/>
              <a:ea typeface="Times New Roman" panose="02020603050405020304" pitchFamily="18" charset="0"/>
              <a:cs typeface="Arial" panose="020B0604020202020204" pitchFamily="34" charset="0"/>
            </a:endParaRPr>
          </a:p>
          <a:p>
            <a:pPr marL="914400" marR="34290" indent="-457200">
              <a:spcBef>
                <a:spcPts val="500"/>
              </a:spcBef>
              <a:spcAft>
                <a:spcPts val="500"/>
              </a:spcAft>
              <a:buFont typeface="+mj-lt"/>
              <a:buAutoNum type="arabicPeriod"/>
            </a:pPr>
            <a:r>
              <a:rPr lang="en-NZ" sz="2200" b="1" spc="-25" dirty="0">
                <a:effectLst/>
                <a:latin typeface="Arial" panose="020B0604020202020204" pitchFamily="34" charset="0"/>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Clearer pathways to further education or work</a:t>
            </a:r>
            <a:r>
              <a:rPr lang="en-NZ" sz="2200" spc="-25" dirty="0">
                <a:effectLst/>
                <a:latin typeface="Arial" panose="020B0604020202020204" pitchFamily="34" charset="0"/>
                <a:ea typeface="Times New Roman" panose="02020603050405020304" pitchFamily="18" charset="0"/>
                <a:cs typeface="Arial" panose="020B0604020202020204" pitchFamily="34" charset="0"/>
              </a:rPr>
              <a:t> </a:t>
            </a:r>
            <a:endParaRPr lang="en-NZ" sz="2200" dirty="0">
              <a:effectLst/>
              <a:latin typeface="Arial" panose="020B0604020202020204" pitchFamily="34" charset="0"/>
              <a:ea typeface="Times New Roman" panose="02020603050405020304" pitchFamily="18" charset="0"/>
              <a:cs typeface="Arial" panose="020B0604020202020204" pitchFamily="34" charset="0"/>
            </a:endParaRPr>
          </a:p>
          <a:p>
            <a:pPr marL="914400" marR="34290" indent="-457200">
              <a:spcBef>
                <a:spcPts val="500"/>
              </a:spcBef>
              <a:spcAft>
                <a:spcPts val="500"/>
              </a:spcAft>
              <a:buFont typeface="+mj-lt"/>
              <a:buAutoNum type="arabicPeriod"/>
            </a:pPr>
            <a:r>
              <a:rPr lang="en-NZ" sz="2200" b="1" strike="noStrike" spc="-25" dirty="0">
                <a:effectLst/>
                <a:latin typeface="Arial" panose="020B0604020202020204" pitchFamily="34" charset="0"/>
                <a:ea typeface="Times New Roman" panose="02020603050405020304" pitchFamily="18" charset="0"/>
                <a:cs typeface="Arial" panose="020B0604020202020204" pitchFamily="34" charset="0"/>
                <a:hlinkClick r:id="rId10">
                  <a:extLst>
                    <a:ext uri="{A12FA001-AC4F-418D-AE19-62706E023703}">
                      <ahyp:hlinkClr xmlns:ahyp="http://schemas.microsoft.com/office/drawing/2018/hyperlinkcolor" val="tx"/>
                    </a:ext>
                  </a:extLst>
                </a:hlinkClick>
              </a:rPr>
              <a:t>Keep NCEA Level 1 optional</a:t>
            </a:r>
            <a:r>
              <a:rPr lang="en-NZ" sz="2200" spc="-25" dirty="0">
                <a:effectLst/>
                <a:latin typeface="Arial" panose="020B0604020202020204" pitchFamily="34" charset="0"/>
                <a:ea typeface="Times New Roman" panose="02020603050405020304" pitchFamily="18" charset="0"/>
                <a:cs typeface="Arial" panose="020B0604020202020204" pitchFamily="34" charset="0"/>
              </a:rPr>
              <a:t> </a:t>
            </a:r>
            <a:endParaRPr lang="en-NZ" sz="2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A3E0C199-E5E5-C71D-BA66-8BDF7938C324}"/>
              </a:ext>
            </a:extLst>
          </p:cNvPr>
          <p:cNvSpPr txBox="1"/>
          <p:nvPr/>
        </p:nvSpPr>
        <p:spPr>
          <a:xfrm>
            <a:off x="2352783" y="559482"/>
            <a:ext cx="4993240" cy="523220"/>
          </a:xfrm>
          <a:prstGeom prst="rect">
            <a:avLst/>
          </a:prstGeom>
          <a:noFill/>
        </p:spPr>
        <p:txBody>
          <a:bodyPr wrap="square" rtlCol="0">
            <a:spAutoFit/>
          </a:bodyPr>
          <a:lstStyle/>
          <a:p>
            <a:r>
              <a:rPr lang="en-US" sz="2800" b="1" u="sng" dirty="0"/>
              <a:t>NCEA Changes as of 2024</a:t>
            </a:r>
            <a:endParaRPr lang="en-NZ" sz="2800" b="1" u="sng" dirty="0"/>
          </a:p>
        </p:txBody>
      </p:sp>
      <p:sp>
        <p:nvSpPr>
          <p:cNvPr id="8" name="Oval 7">
            <a:extLst>
              <a:ext uri="{FF2B5EF4-FFF2-40B4-BE49-F238E27FC236}">
                <a16:creationId xmlns:a16="http://schemas.microsoft.com/office/drawing/2014/main" id="{F44B1A9C-B8C8-3F3E-58AF-059CCBEC338F}"/>
              </a:ext>
            </a:extLst>
          </p:cNvPr>
          <p:cNvSpPr/>
          <p:nvPr/>
        </p:nvSpPr>
        <p:spPr>
          <a:xfrm>
            <a:off x="719191" y="4202130"/>
            <a:ext cx="452063" cy="482885"/>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70160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5" name="TextBox 4">
            <a:extLst>
              <a:ext uri="{FF2B5EF4-FFF2-40B4-BE49-F238E27FC236}">
                <a16:creationId xmlns:a16="http://schemas.microsoft.com/office/drawing/2014/main" id="{8B4E4E6C-837E-B8F5-1CA4-1F7EC4A2CE3D}"/>
              </a:ext>
            </a:extLst>
          </p:cNvPr>
          <p:cNvSpPr txBox="1"/>
          <p:nvPr/>
        </p:nvSpPr>
        <p:spPr>
          <a:xfrm>
            <a:off x="1002612" y="1529400"/>
            <a:ext cx="8334910" cy="4039376"/>
          </a:xfrm>
          <a:prstGeom prst="rect">
            <a:avLst/>
          </a:prstGeom>
          <a:noFill/>
        </p:spPr>
        <p:txBody>
          <a:bodyPr wrap="square" lIns="91440" tIns="45720" rIns="91440" bIns="45720" anchor="t">
            <a:spAutoFit/>
          </a:bodyPr>
          <a:lstStyle/>
          <a:p>
            <a:pPr marL="342900" indent="-342900">
              <a:lnSpc>
                <a:spcPct val="107000"/>
              </a:lnSpc>
              <a:spcAft>
                <a:spcPts val="800"/>
              </a:spcAft>
              <a:buSzPts val="1000"/>
              <a:buFont typeface="Symbol" panose="05050102010706020507" pitchFamily="18" charset="2"/>
              <a:buChar char=""/>
              <a:tabLst>
                <a:tab pos="457200" algn="l"/>
              </a:tabLst>
            </a:pPr>
            <a:r>
              <a:rPr lang="en-NZ" sz="2400" kern="0" dirty="0">
                <a:effectLst/>
                <a:latin typeface="Arial"/>
                <a:ea typeface="Times New Roman" panose="02020603050405020304" pitchFamily="18" charset="0"/>
                <a:cs typeface="Arial"/>
              </a:rPr>
              <a:t>The new NCEA Level 1 will be fully implemented nationally in 2024</a:t>
            </a:r>
            <a:r>
              <a:rPr lang="en-NZ" sz="2400" kern="0" dirty="0">
                <a:latin typeface="Arial"/>
                <a:ea typeface="Times New Roman" panose="02020603050405020304" pitchFamily="18" charset="0"/>
                <a:cs typeface="Arial"/>
              </a:rPr>
              <a:t> </a:t>
            </a:r>
            <a:r>
              <a:rPr lang="en-NZ" sz="2400" kern="0" dirty="0">
                <a:effectLst/>
                <a:latin typeface="Arial"/>
                <a:ea typeface="Times New Roman" panose="02020603050405020304" pitchFamily="18" charset="0"/>
                <a:cs typeface="Arial"/>
              </a:rPr>
              <a:t> </a:t>
            </a:r>
            <a:r>
              <a:rPr lang="en-NZ" sz="2400" u="sng" kern="0" dirty="0">
                <a:effectLst/>
                <a:latin typeface="Arial"/>
                <a:ea typeface="Times New Roman" panose="02020603050405020304" pitchFamily="18" charset="0"/>
                <a:cs typeface="Arial"/>
              </a:rPr>
              <a:t>Level 2 will be implemented in 2026 and Level 3 in 202</a:t>
            </a:r>
            <a:r>
              <a:rPr lang="en-NZ" sz="2400" kern="0" dirty="0">
                <a:effectLst/>
                <a:latin typeface="Arial"/>
                <a:ea typeface="Times New Roman" panose="02020603050405020304" pitchFamily="18" charset="0"/>
                <a:cs typeface="Arial"/>
              </a:rPr>
              <a:t>7 –</a:t>
            </a:r>
            <a:r>
              <a:rPr lang="en-NZ" sz="2400" kern="0" dirty="0">
                <a:latin typeface="Arial"/>
                <a:ea typeface="Times New Roman" panose="02020603050405020304" pitchFamily="18" charset="0"/>
                <a:cs typeface="Arial"/>
              </a:rPr>
              <a:t> </a:t>
            </a:r>
            <a:r>
              <a:rPr lang="en-NZ" sz="2400" kern="0" dirty="0">
                <a:effectLst/>
                <a:latin typeface="Arial"/>
                <a:ea typeface="Times New Roman" panose="02020603050405020304" pitchFamily="18" charset="0"/>
                <a:cs typeface="Arial"/>
              </a:rPr>
              <a:t> note: LHS does do Level 1 NCEA</a:t>
            </a:r>
          </a:p>
          <a:p>
            <a:pPr marL="342900" lvl="0" indent="-342900">
              <a:lnSpc>
                <a:spcPct val="107000"/>
              </a:lnSpc>
              <a:spcAft>
                <a:spcPts val="800"/>
              </a:spcAft>
              <a:buSzPts val="1000"/>
              <a:buFont typeface="Symbol" panose="05050102010706020507" pitchFamily="18" charset="2"/>
              <a:buChar char=""/>
              <a:tabLst>
                <a:tab pos="457200" algn="l"/>
              </a:tabLst>
            </a:pPr>
            <a:endParaRPr lang="en-NZ" sz="2400" kern="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07000"/>
              </a:lnSpc>
              <a:spcAft>
                <a:spcPts val="800"/>
              </a:spcAft>
              <a:buSzPts val="1000"/>
              <a:buFont typeface="Symbol" panose="05050102010706020507" pitchFamily="18" charset="2"/>
              <a:buChar char=""/>
              <a:tabLst>
                <a:tab pos="457200" algn="l"/>
              </a:tabLst>
            </a:pPr>
            <a:r>
              <a:rPr lang="en-NZ" sz="2400" kern="100" dirty="0">
                <a:effectLst/>
                <a:latin typeface="Arial"/>
                <a:ea typeface="Calibri"/>
                <a:cs typeface="Arial"/>
              </a:rPr>
              <a:t>From </a:t>
            </a:r>
            <a:r>
              <a:rPr lang="en-NZ" sz="2400" u="sng" kern="100" dirty="0">
                <a:effectLst/>
                <a:latin typeface="Arial"/>
                <a:ea typeface="Calibri"/>
                <a:cs typeface="Arial"/>
              </a:rPr>
              <a:t>2024 the Literacy and Numeracy </a:t>
            </a:r>
            <a:r>
              <a:rPr lang="en-NZ" sz="2400" kern="100" dirty="0">
                <a:effectLst/>
                <a:latin typeface="Arial"/>
                <a:ea typeface="Calibri"/>
                <a:cs typeface="Arial"/>
              </a:rPr>
              <a:t>standards will become a </a:t>
            </a:r>
            <a:r>
              <a:rPr lang="en-NZ" sz="2400" u="sng" kern="100" dirty="0">
                <a:effectLst/>
                <a:latin typeface="Arial"/>
                <a:ea typeface="Calibri"/>
                <a:cs typeface="Arial"/>
              </a:rPr>
              <a:t>mandatory corequisite</a:t>
            </a:r>
            <a:r>
              <a:rPr lang="en-NZ" sz="2400" kern="100" dirty="0">
                <a:effectLst/>
                <a:latin typeface="Arial"/>
                <a:ea typeface="Calibri"/>
                <a:cs typeface="Arial"/>
              </a:rPr>
              <a:t> to the NCEA qualification.</a:t>
            </a:r>
          </a:p>
          <a:p>
            <a:pPr marL="342900" indent="-342900">
              <a:lnSpc>
                <a:spcPct val="107000"/>
              </a:lnSpc>
              <a:spcAft>
                <a:spcPts val="800"/>
              </a:spcAft>
              <a:buSzPts val="1000"/>
              <a:buFont typeface="Symbol" panose="05050102010706020507" pitchFamily="18" charset="2"/>
              <a:buChar char=""/>
              <a:tabLst>
                <a:tab pos="457200" algn="l"/>
              </a:tabLst>
            </a:pPr>
            <a:endParaRPr lang="en-NZ" sz="2400" kern="100" dirty="0">
              <a:latin typeface="Arial"/>
              <a:ea typeface="Calibri" panose="020F0502020204030204" pitchFamily="34" charset="0"/>
              <a:cs typeface="Arial"/>
            </a:endParaRPr>
          </a:p>
          <a:p>
            <a:pPr>
              <a:lnSpc>
                <a:spcPct val="107000"/>
              </a:lnSpc>
              <a:spcAft>
                <a:spcPts val="800"/>
              </a:spcAft>
              <a:buSzPts val="1000"/>
              <a:tabLst>
                <a:tab pos="457200" algn="l"/>
              </a:tabLst>
            </a:pPr>
            <a:r>
              <a:rPr lang="en-NZ" sz="2400" kern="100" dirty="0">
                <a:latin typeface="Arial"/>
                <a:ea typeface="Calibri" panose="020F0502020204030204" pitchFamily="34" charset="0"/>
                <a:cs typeface="Arial"/>
              </a:rPr>
              <a:t> </a:t>
            </a:r>
            <a:endParaRPr lang="en-NZ"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9D6E58B-0E9C-0B6A-AAEE-37647DD8FCF0}"/>
              </a:ext>
            </a:extLst>
          </p:cNvPr>
          <p:cNvSpPr txBox="1"/>
          <p:nvPr/>
        </p:nvSpPr>
        <p:spPr>
          <a:xfrm>
            <a:off x="1376738" y="622440"/>
            <a:ext cx="4993240" cy="523220"/>
          </a:xfrm>
          <a:prstGeom prst="rect">
            <a:avLst/>
          </a:prstGeom>
          <a:noFill/>
        </p:spPr>
        <p:txBody>
          <a:bodyPr wrap="square" rtlCol="0">
            <a:spAutoFit/>
          </a:bodyPr>
          <a:lstStyle/>
          <a:p>
            <a:r>
              <a:rPr lang="en-US" sz="2800" b="1" u="sng" dirty="0"/>
              <a:t>Implementation</a:t>
            </a:r>
            <a:endParaRPr lang="en-NZ" sz="2800" b="1" u="sng" dirty="0"/>
          </a:p>
        </p:txBody>
      </p:sp>
    </p:spTree>
    <p:extLst>
      <p:ext uri="{BB962C8B-B14F-4D97-AF65-F5344CB8AC3E}">
        <p14:creationId xmlns:p14="http://schemas.microsoft.com/office/powerpoint/2010/main" val="9155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5" name="TextBox 4">
            <a:extLst>
              <a:ext uri="{FF2B5EF4-FFF2-40B4-BE49-F238E27FC236}">
                <a16:creationId xmlns:a16="http://schemas.microsoft.com/office/drawing/2014/main" id="{8B4E4E6C-837E-B8F5-1CA4-1F7EC4A2CE3D}"/>
              </a:ext>
            </a:extLst>
          </p:cNvPr>
          <p:cNvSpPr txBox="1"/>
          <p:nvPr/>
        </p:nvSpPr>
        <p:spPr>
          <a:xfrm>
            <a:off x="774012" y="885533"/>
            <a:ext cx="8334910" cy="2232534"/>
          </a:xfrm>
          <a:prstGeom prst="rect">
            <a:avLst/>
          </a:prstGeom>
          <a:noFill/>
        </p:spPr>
        <p:txBody>
          <a:bodyPr wrap="square" lIns="91440" tIns="45720" rIns="91440" bIns="45720" anchor="t">
            <a:spAutoFit/>
          </a:bodyPr>
          <a:lstStyle/>
          <a:p>
            <a:pPr marL="342900" indent="-342900">
              <a:lnSpc>
                <a:spcPct val="107000"/>
              </a:lnSpc>
              <a:spcAft>
                <a:spcPts val="800"/>
              </a:spcAft>
              <a:buSzPts val="1000"/>
              <a:buFont typeface="Symbol" panose="05050102010706020507" pitchFamily="18" charset="2"/>
              <a:buChar char=""/>
              <a:tabLst>
                <a:tab pos="457200" algn="l"/>
              </a:tabLst>
            </a:pPr>
            <a:endParaRPr lang="en-NZ" sz="2400" kern="0" dirty="0">
              <a:effectLst/>
              <a:latin typeface="Arial"/>
              <a:ea typeface="Calibri"/>
              <a:cs typeface="Arial"/>
            </a:endParaRPr>
          </a:p>
          <a:p>
            <a:pPr marL="342900" indent="-342900">
              <a:lnSpc>
                <a:spcPct val="107000"/>
              </a:lnSpc>
              <a:spcAft>
                <a:spcPts val="800"/>
              </a:spcAft>
              <a:buSzPts val="1000"/>
              <a:buFont typeface="Symbol" panose="05050102010706020507" pitchFamily="18" charset="2"/>
              <a:buChar char=""/>
              <a:tabLst>
                <a:tab pos="457200" algn="l"/>
              </a:tabLst>
            </a:pPr>
            <a:endParaRPr lang="en-NZ" sz="2400" kern="100" dirty="0">
              <a:latin typeface="Arial"/>
              <a:ea typeface="Calibri" panose="020F0502020204030204" pitchFamily="34" charset="0"/>
              <a:cs typeface="Arial"/>
            </a:endParaRPr>
          </a:p>
          <a:p>
            <a:pPr>
              <a:lnSpc>
                <a:spcPct val="107000"/>
              </a:lnSpc>
              <a:spcAft>
                <a:spcPts val="800"/>
              </a:spcAft>
              <a:buSzPts val="1000"/>
              <a:tabLst>
                <a:tab pos="457200" algn="l"/>
              </a:tabLst>
            </a:pPr>
            <a:r>
              <a:rPr lang="en-NZ" sz="2400" kern="100" dirty="0">
                <a:latin typeface="Arial"/>
                <a:ea typeface="Calibri" panose="020F0502020204030204" pitchFamily="34" charset="0"/>
                <a:cs typeface="Arial"/>
              </a:rPr>
              <a:t>  </a:t>
            </a:r>
            <a:r>
              <a:rPr lang="en-NZ" sz="2400" kern="100" dirty="0">
                <a:effectLst/>
                <a:latin typeface="Arial"/>
                <a:ea typeface="Calibri" panose="020F0502020204030204" pitchFamily="34" charset="0"/>
                <a:cs typeface="Arial"/>
              </a:rPr>
              <a:t>i.e. </a:t>
            </a:r>
            <a:r>
              <a:rPr lang="en-NZ" sz="2400" b="1" kern="100" dirty="0">
                <a:effectLst/>
                <a:latin typeface="Arial"/>
                <a:ea typeface="Calibri" panose="020F0502020204030204" pitchFamily="34" charset="0"/>
                <a:cs typeface="Arial"/>
              </a:rPr>
              <a:t>to gain NCEA Level 1, 2 or 3 you need to have </a:t>
            </a:r>
            <a:r>
              <a:rPr lang="en-NZ" sz="2400" b="1" kern="100" dirty="0">
                <a:latin typeface="Arial"/>
                <a:ea typeface="Calibri" panose="020F0502020204030204" pitchFamily="34" charset="0"/>
                <a:cs typeface="Arial"/>
              </a:rPr>
              <a:t>  		  </a:t>
            </a:r>
            <a:r>
              <a:rPr lang="en-NZ" sz="2400" b="1" kern="100" dirty="0">
                <a:effectLst/>
                <a:latin typeface="Arial"/>
                <a:ea typeface="Calibri" panose="020F0502020204030204" pitchFamily="34" charset="0"/>
                <a:cs typeface="Arial"/>
              </a:rPr>
              <a:t>also gained literacy and numeracy.</a:t>
            </a:r>
          </a:p>
          <a:p>
            <a:pPr marL="342900" lvl="0" indent="-342900">
              <a:lnSpc>
                <a:spcPct val="107000"/>
              </a:lnSpc>
              <a:spcAft>
                <a:spcPts val="800"/>
              </a:spcAft>
              <a:buSzPts val="1000"/>
              <a:buFont typeface="Symbol" panose="05050102010706020507" pitchFamily="18" charset="2"/>
              <a:buChar char=""/>
              <a:tabLst>
                <a:tab pos="457200" algn="l"/>
              </a:tabLst>
            </a:pPr>
            <a:endParaRPr lang="en-NZ"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9D6E58B-0E9C-0B6A-AAEE-37647DD8FCF0}"/>
              </a:ext>
            </a:extLst>
          </p:cNvPr>
          <p:cNvSpPr txBox="1"/>
          <p:nvPr/>
        </p:nvSpPr>
        <p:spPr>
          <a:xfrm>
            <a:off x="1376738" y="622440"/>
            <a:ext cx="4993240" cy="523220"/>
          </a:xfrm>
          <a:prstGeom prst="rect">
            <a:avLst/>
          </a:prstGeom>
          <a:noFill/>
        </p:spPr>
        <p:txBody>
          <a:bodyPr wrap="square" rtlCol="0">
            <a:spAutoFit/>
          </a:bodyPr>
          <a:lstStyle/>
          <a:p>
            <a:r>
              <a:rPr lang="en-US" sz="2800" b="1" u="sng" dirty="0"/>
              <a:t>Implementation - cont’d.</a:t>
            </a:r>
            <a:endParaRPr lang="en-NZ" sz="2800" b="1" u="sng" dirty="0"/>
          </a:p>
        </p:txBody>
      </p:sp>
      <p:pic>
        <p:nvPicPr>
          <p:cNvPr id="6" name="Picture 5">
            <a:extLst>
              <a:ext uri="{FF2B5EF4-FFF2-40B4-BE49-F238E27FC236}">
                <a16:creationId xmlns:a16="http://schemas.microsoft.com/office/drawing/2014/main" id="{97988611-BF18-3453-53EC-DEC6040B43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5910" y="2919427"/>
            <a:ext cx="5066557" cy="3558523"/>
          </a:xfrm>
          <a:prstGeom prst="rect">
            <a:avLst/>
          </a:prstGeom>
        </p:spPr>
      </p:pic>
      <p:sp>
        <p:nvSpPr>
          <p:cNvPr id="7" name="Rectangle: Rounded Corners 6">
            <a:extLst>
              <a:ext uri="{FF2B5EF4-FFF2-40B4-BE49-F238E27FC236}">
                <a16:creationId xmlns:a16="http://schemas.microsoft.com/office/drawing/2014/main" id="{AA4DAFAA-1E21-0665-28E3-F7997FF751D3}"/>
              </a:ext>
            </a:extLst>
          </p:cNvPr>
          <p:cNvSpPr/>
          <p:nvPr/>
        </p:nvSpPr>
        <p:spPr>
          <a:xfrm>
            <a:off x="3809999" y="5853137"/>
            <a:ext cx="592667" cy="382424"/>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09725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110901" y="272702"/>
            <a:ext cx="10611894" cy="3795864"/>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5" name="TextBox 4">
            <a:extLst>
              <a:ext uri="{FF2B5EF4-FFF2-40B4-BE49-F238E27FC236}">
                <a16:creationId xmlns:a16="http://schemas.microsoft.com/office/drawing/2014/main" id="{060081A7-E102-4577-81C7-E3D0E9EF4B16}"/>
              </a:ext>
            </a:extLst>
          </p:cNvPr>
          <p:cNvSpPr txBox="1"/>
          <p:nvPr/>
        </p:nvSpPr>
        <p:spPr>
          <a:xfrm>
            <a:off x="1070476" y="1306397"/>
            <a:ext cx="8225923" cy="530145"/>
          </a:xfrm>
          <a:prstGeom prst="rect">
            <a:avLst/>
          </a:prstGeom>
          <a:noFill/>
        </p:spPr>
        <p:txBody>
          <a:bodyPr wrap="square">
            <a:spAutoFit/>
          </a:bodyPr>
          <a:lstStyle/>
          <a:p>
            <a:pPr>
              <a:lnSpc>
                <a:spcPct val="107000"/>
              </a:lnSpc>
              <a:spcAft>
                <a:spcPts val="800"/>
              </a:spcAft>
            </a:pPr>
            <a:r>
              <a:rPr lang="en-NZ" sz="2800" b="1" kern="100" dirty="0">
                <a:effectLst/>
                <a:latin typeface="Arial" panose="020B0604020202020204" pitchFamily="34" charset="0"/>
                <a:ea typeface="Calibri" panose="020F0502020204030204" pitchFamily="34" charset="0"/>
                <a:cs typeface="Times New Roman" panose="02020603050405020304" pitchFamily="18" charset="0"/>
              </a:rPr>
              <a:t>The Literacy and Numeracy Standards (topics)</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C40315F-0CD1-623E-C6E9-0760383B07C2}"/>
              </a:ext>
            </a:extLst>
          </p:cNvPr>
          <p:cNvSpPr txBox="1"/>
          <p:nvPr/>
        </p:nvSpPr>
        <p:spPr>
          <a:xfrm>
            <a:off x="916365" y="2085654"/>
            <a:ext cx="11164734" cy="3877985"/>
          </a:xfrm>
          <a:prstGeom prst="rect">
            <a:avLst/>
          </a:prstGeom>
          <a:noFill/>
        </p:spPr>
        <p:txBody>
          <a:bodyPr wrap="square">
            <a:spAutoFit/>
          </a:bodyPr>
          <a:lstStyle/>
          <a:p>
            <a:endParaRPr lang="en-US" sz="2400" dirty="0">
              <a:latin typeface="Arial" panose="020B0604020202020204" pitchFamily="34" charset="0"/>
              <a:cs typeface="Arial" panose="020B0604020202020204" pitchFamily="34" charset="0"/>
            </a:endParaRPr>
          </a:p>
          <a:p>
            <a:r>
              <a:rPr lang="en-NZ" sz="2200" dirty="0">
                <a:latin typeface="Arial" panose="020B0604020202020204" pitchFamily="34" charset="0"/>
                <a:cs typeface="Arial" panose="020B0604020202020204" pitchFamily="34" charset="0"/>
              </a:rPr>
              <a:t>1) </a:t>
            </a:r>
            <a:r>
              <a:rPr lang="en-NZ" sz="2200" u="sng" dirty="0">
                <a:latin typeface="Arial" panose="020B0604020202020204" pitchFamily="34" charset="0"/>
                <a:cs typeface="Arial" panose="020B0604020202020204" pitchFamily="34" charset="0"/>
              </a:rPr>
              <a:t>Numeracy</a:t>
            </a:r>
            <a:r>
              <a:rPr lang="en-NZ" sz="2200" dirty="0">
                <a:latin typeface="Arial" panose="020B0604020202020204" pitchFamily="34" charset="0"/>
                <a:cs typeface="Arial" panose="020B0604020202020204" pitchFamily="34" charset="0"/>
              </a:rPr>
              <a:t> – US 32406:</a:t>
            </a:r>
            <a:r>
              <a:rPr lang="en-NZ" sz="2200" b="0" i="0" dirty="0">
                <a:effectLst/>
                <a:latin typeface="Arial" panose="020B0604020202020204" pitchFamily="34" charset="0"/>
                <a:cs typeface="Arial" panose="020B0604020202020204" pitchFamily="34" charset="0"/>
              </a:rPr>
              <a:t> Use mathematics and statistics to meet the numeracy     demands of a range of situations (10 credits)</a:t>
            </a:r>
          </a:p>
          <a:p>
            <a:pPr marL="342900" indent="-342900">
              <a:buFont typeface="Arial" panose="020B0604020202020204" pitchFamily="34" charset="0"/>
              <a:buChar char="•"/>
            </a:pPr>
            <a:endParaRPr lang="en-NZ" sz="2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NZ" sz="2200" dirty="0">
              <a:latin typeface="Arial" panose="020B0604020202020204" pitchFamily="34" charset="0"/>
              <a:cs typeface="Arial" panose="020B0604020202020204" pitchFamily="34" charset="0"/>
            </a:endParaRPr>
          </a:p>
          <a:p>
            <a:r>
              <a:rPr lang="en-NZ" sz="2200" dirty="0">
                <a:latin typeface="Arial" panose="020B0604020202020204" pitchFamily="34" charset="0"/>
                <a:cs typeface="Arial" panose="020B0604020202020204" pitchFamily="34" charset="0"/>
              </a:rPr>
              <a:t>2) </a:t>
            </a:r>
            <a:r>
              <a:rPr lang="en-NZ" sz="2200" u="sng" dirty="0">
                <a:latin typeface="Arial" panose="020B0604020202020204" pitchFamily="34" charset="0"/>
                <a:cs typeface="Arial" panose="020B0604020202020204" pitchFamily="34" charset="0"/>
              </a:rPr>
              <a:t>Literacy</a:t>
            </a:r>
            <a:r>
              <a:rPr lang="en-NZ" sz="2200" dirty="0">
                <a:latin typeface="Arial" panose="020B0604020202020204" pitchFamily="34" charset="0"/>
                <a:cs typeface="Arial" panose="020B0604020202020204" pitchFamily="34" charset="0"/>
              </a:rPr>
              <a:t>:</a:t>
            </a:r>
          </a:p>
          <a:p>
            <a:endParaRPr lang="en-NZ" sz="2200" dirty="0">
              <a:latin typeface="Arial" panose="020B0604020202020204" pitchFamily="34" charset="0"/>
              <a:cs typeface="Arial" panose="020B0604020202020204" pitchFamily="34" charset="0"/>
            </a:endParaRPr>
          </a:p>
          <a:p>
            <a:pPr algn="l">
              <a:buFont typeface="Arial" panose="020B0604020202020204" pitchFamily="34" charset="0"/>
              <a:buChar char="•"/>
            </a:pPr>
            <a:r>
              <a:rPr lang="en-NZ" sz="2200" dirty="0">
                <a:latin typeface="Arial" panose="020B0604020202020204" pitchFamily="34" charset="0"/>
                <a:cs typeface="Arial" panose="020B0604020202020204" pitchFamily="34" charset="0"/>
              </a:rPr>
              <a:t>   Reading - </a:t>
            </a:r>
            <a:r>
              <a:rPr lang="en-NZ" sz="2200" b="0" i="0" dirty="0">
                <a:effectLst/>
                <a:latin typeface="Arial" panose="020B0604020202020204" pitchFamily="34" charset="0"/>
                <a:cs typeface="Arial" panose="020B0604020202020204" pitchFamily="34" charset="0"/>
              </a:rPr>
              <a:t>US32403: Read written texts to understand ideas &amp; information (5 credits)</a:t>
            </a:r>
          </a:p>
          <a:p>
            <a:pPr algn="l"/>
            <a:endParaRPr lang="en-NZ" sz="2200" b="0" i="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NZ" sz="2200" b="0" i="0" dirty="0">
                <a:effectLst/>
                <a:latin typeface="Arial" panose="020B0604020202020204" pitchFamily="34" charset="0"/>
                <a:cs typeface="Arial" panose="020B0604020202020204" pitchFamily="34" charset="0"/>
              </a:rPr>
              <a:t>Writing - US32405: Write texts to communicate ideas and information (5 credits)</a:t>
            </a:r>
          </a:p>
          <a:p>
            <a:pPr marL="342900" indent="-342900">
              <a:buFont typeface="Arial" panose="020B0604020202020204" pitchFamily="34" charset="0"/>
              <a:buChar char="•"/>
            </a:pPr>
            <a:endParaRPr lang="en-N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515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sp>
        <p:nvSpPr>
          <p:cNvPr id="6" name="TextBox 5">
            <a:extLst>
              <a:ext uri="{FF2B5EF4-FFF2-40B4-BE49-F238E27FC236}">
                <a16:creationId xmlns:a16="http://schemas.microsoft.com/office/drawing/2014/main" id="{588E536C-4631-49A8-FFBA-E9693614120D}"/>
              </a:ext>
            </a:extLst>
          </p:cNvPr>
          <p:cNvSpPr txBox="1"/>
          <p:nvPr/>
        </p:nvSpPr>
        <p:spPr>
          <a:xfrm>
            <a:off x="2156494" y="806415"/>
            <a:ext cx="6420239" cy="836576"/>
          </a:xfrm>
          <a:prstGeom prst="rect">
            <a:avLst/>
          </a:prstGeom>
          <a:noFill/>
        </p:spPr>
        <p:txBody>
          <a:bodyPr wrap="square">
            <a:spAutoFit/>
          </a:bodyPr>
          <a:lstStyle/>
          <a:p>
            <a:pPr>
              <a:lnSpc>
                <a:spcPct val="107000"/>
              </a:lnSpc>
              <a:spcAft>
                <a:spcPts val="800"/>
              </a:spcAft>
            </a:pPr>
            <a:r>
              <a:rPr lang="en-NZ" sz="2800" b="1" kern="100" dirty="0">
                <a:effectLst/>
                <a:latin typeface="Arial" panose="020B0604020202020204" pitchFamily="34" charset="0"/>
                <a:ea typeface="Calibri" panose="020F0502020204030204" pitchFamily="34" charset="0"/>
                <a:cs typeface="Times New Roman" panose="02020603050405020304" pitchFamily="18" charset="0"/>
              </a:rPr>
              <a:t>Digital Exams </a:t>
            </a:r>
            <a:r>
              <a:rPr lang="en-NZ" sz="2000" b="1" kern="100" dirty="0">
                <a:effectLst/>
                <a:latin typeface="Arial" panose="020B0604020202020204" pitchFamily="34" charset="0"/>
                <a:ea typeface="Calibri" panose="020F0502020204030204" pitchFamily="34" charset="0"/>
                <a:cs typeface="Times New Roman" panose="02020603050405020304" pitchFamily="18" charset="0"/>
              </a:rPr>
              <a:t>– dates determined by NZQA</a:t>
            </a:r>
            <a:br>
              <a:rPr lang="en-NZ"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4E11107-950A-F99C-2056-E5A0062EC4E6}"/>
              </a:ext>
            </a:extLst>
          </p:cNvPr>
          <p:cNvSpPr txBox="1"/>
          <p:nvPr/>
        </p:nvSpPr>
        <p:spPr>
          <a:xfrm>
            <a:off x="1731651" y="1642991"/>
            <a:ext cx="7801815" cy="736355"/>
          </a:xfrm>
          <a:prstGeom prst="rect">
            <a:avLst/>
          </a:prstGeom>
          <a:noFill/>
        </p:spPr>
        <p:txBody>
          <a:bodyPr wrap="square">
            <a:spAutoFit/>
          </a:bodyPr>
          <a:lstStyle/>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Students will be enrolled in the digital exams once it is confirmed they are “at the level”, following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readiness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school assessments.</a:t>
            </a:r>
            <a:endParaRPr lang="en-NZ"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0C3FF407-566C-B051-9CF0-A8A2771647E8}"/>
              </a:ext>
            </a:extLst>
          </p:cNvPr>
          <p:cNvGraphicFramePr>
            <a:graphicFrameLocks noGrp="1"/>
          </p:cNvGraphicFramePr>
          <p:nvPr>
            <p:extLst>
              <p:ext uri="{D42A27DB-BD31-4B8C-83A1-F6EECF244321}">
                <p14:modId xmlns:p14="http://schemas.microsoft.com/office/powerpoint/2010/main" val="1030304876"/>
              </p:ext>
            </p:extLst>
          </p:nvPr>
        </p:nvGraphicFramePr>
        <p:xfrm>
          <a:off x="1843357" y="2555107"/>
          <a:ext cx="7876376" cy="3912442"/>
        </p:xfrm>
        <a:graphic>
          <a:graphicData uri="http://schemas.openxmlformats.org/drawingml/2006/table">
            <a:tbl>
              <a:tblPr firstRow="1" firstCol="1" bandRow="1">
                <a:tableStyleId>{5C22544A-7EE6-4342-B048-85BDC9FD1C3A}</a:tableStyleId>
              </a:tblPr>
              <a:tblGrid>
                <a:gridCol w="1506649">
                  <a:extLst>
                    <a:ext uri="{9D8B030D-6E8A-4147-A177-3AD203B41FA5}">
                      <a16:colId xmlns:a16="http://schemas.microsoft.com/office/drawing/2014/main" val="933580886"/>
                    </a:ext>
                  </a:extLst>
                </a:gridCol>
                <a:gridCol w="1899327">
                  <a:extLst>
                    <a:ext uri="{9D8B030D-6E8A-4147-A177-3AD203B41FA5}">
                      <a16:colId xmlns:a16="http://schemas.microsoft.com/office/drawing/2014/main" val="3088412867"/>
                    </a:ext>
                  </a:extLst>
                </a:gridCol>
                <a:gridCol w="2351524">
                  <a:extLst>
                    <a:ext uri="{9D8B030D-6E8A-4147-A177-3AD203B41FA5}">
                      <a16:colId xmlns:a16="http://schemas.microsoft.com/office/drawing/2014/main" val="4114418216"/>
                    </a:ext>
                  </a:extLst>
                </a:gridCol>
                <a:gridCol w="2118876">
                  <a:extLst>
                    <a:ext uri="{9D8B030D-6E8A-4147-A177-3AD203B41FA5}">
                      <a16:colId xmlns:a16="http://schemas.microsoft.com/office/drawing/2014/main" val="3498026910"/>
                    </a:ext>
                  </a:extLst>
                </a:gridCol>
              </a:tblGrid>
              <a:tr h="1024302">
                <a:tc>
                  <a:txBody>
                    <a:bodyPr/>
                    <a:lstStyle/>
                    <a:p>
                      <a:pPr>
                        <a:lnSpc>
                          <a:spcPct val="107000"/>
                        </a:lnSpc>
                        <a:spcAft>
                          <a:spcPts val="800"/>
                        </a:spcAft>
                      </a:pPr>
                      <a:r>
                        <a:rPr lang="en-NZ" sz="1800" kern="100" dirty="0">
                          <a:effectLst/>
                        </a:rPr>
                        <a:t>Year Level</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NZ" sz="1800" kern="100">
                          <a:effectLst/>
                        </a:rPr>
                        <a:t>Literacy (Reading)</a:t>
                      </a:r>
                      <a:endParaRPr lang="en-NZ"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NZ" sz="1800" kern="100">
                          <a:effectLst/>
                        </a:rPr>
                        <a:t>Numeracy</a:t>
                      </a:r>
                      <a:endParaRPr lang="en-NZ"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NZ" sz="1800" kern="100" dirty="0">
                          <a:effectLst/>
                        </a:rPr>
                        <a:t>Literacy (Writing)</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0886775"/>
                  </a:ext>
                </a:extLst>
              </a:tr>
              <a:tr h="1188345">
                <a:tc>
                  <a:txBody>
                    <a:bodyPr/>
                    <a:lstStyle/>
                    <a:p>
                      <a:pPr>
                        <a:lnSpc>
                          <a:spcPct val="107000"/>
                        </a:lnSpc>
                        <a:spcAft>
                          <a:spcPts val="800"/>
                        </a:spcAft>
                      </a:pPr>
                      <a:r>
                        <a:rPr lang="en-NZ" sz="1600" kern="100">
                          <a:effectLst/>
                        </a:rPr>
                        <a:t>Year 10</a:t>
                      </a:r>
                      <a:endParaRPr lang="en-NZ"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All classes:</a:t>
                      </a:r>
                    </a:p>
                    <a:p>
                      <a:pP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Week of 16</a:t>
                      </a:r>
                      <a:r>
                        <a:rPr lang="en-US" sz="16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September</a:t>
                      </a:r>
                      <a:endParaRPr lang="en-NZ"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Semester 1 Maths classes:</a:t>
                      </a:r>
                    </a:p>
                    <a:p>
                      <a:pP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Week of 27</a:t>
                      </a:r>
                      <a:r>
                        <a:rPr lang="en-US" sz="16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May</a:t>
                      </a:r>
                    </a:p>
                    <a:p>
                      <a:pPr>
                        <a:lnSpc>
                          <a:spcPct val="107000"/>
                        </a:lnSpc>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Semester 2 Maths classes:</a:t>
                      </a:r>
                    </a:p>
                    <a:p>
                      <a:pPr marL="0" marR="0" lvl="0" indent="0" algn="l" defTabSz="457200" rtl="0" eaLnBrk="1" fontAlgn="auto" latinLnBrk="0" hangingPunct="1">
                        <a:lnSpc>
                          <a:spcPct val="107000"/>
                        </a:lnSpc>
                        <a:spcBef>
                          <a:spcPts val="0"/>
                        </a:spcBef>
                        <a:spcAft>
                          <a:spcPts val="800"/>
                        </a:spcAft>
                        <a:buClrTx/>
                        <a:buSzTx/>
                        <a:buFontTx/>
                        <a:buNone/>
                        <a:tabLst/>
                        <a:defRP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Week of 16</a:t>
                      </a:r>
                      <a:r>
                        <a:rPr lang="en-US" sz="1600"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September</a:t>
                      </a:r>
                    </a:p>
                    <a:p>
                      <a:pPr marL="0" marR="0" lvl="0" indent="0" algn="l" defTabSz="457200" rtl="0" eaLnBrk="1" fontAlgn="auto" latinLnBrk="0" hangingPunct="1">
                        <a:lnSpc>
                          <a:spcPct val="107000"/>
                        </a:lnSpc>
                        <a:spcBef>
                          <a:spcPts val="0"/>
                        </a:spcBef>
                        <a:spcAft>
                          <a:spcPts val="800"/>
                        </a:spcAft>
                        <a:buClrTx/>
                        <a:buSzTx/>
                        <a:buFontTx/>
                        <a:buNone/>
                        <a:tabLst/>
                        <a:defRPr/>
                      </a:pPr>
                      <a:endParaRPr lang="en-NZ"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NZ"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6489329"/>
                  </a:ext>
                </a:extLst>
              </a:tr>
              <a:tr h="826231">
                <a:tc>
                  <a:txBody>
                    <a:bodyPr/>
                    <a:lstStyle/>
                    <a:p>
                      <a:pPr>
                        <a:lnSpc>
                          <a:spcPct val="107000"/>
                        </a:lnSpc>
                        <a:spcAft>
                          <a:spcPts val="800"/>
                        </a:spcAft>
                      </a:pPr>
                      <a:r>
                        <a:rPr lang="en-NZ" sz="1600" kern="100" dirty="0">
                          <a:effectLst/>
                        </a:rPr>
                        <a:t>Year 11</a:t>
                      </a:r>
                      <a:endParaRPr lang="en-NZ"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NZ"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endParaRPr lang="en-NZ"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2025:  Dates TBC</a:t>
                      </a:r>
                      <a:endParaRPr lang="en-NZ"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367689"/>
                  </a:ext>
                </a:extLst>
              </a:tr>
            </a:tbl>
          </a:graphicData>
        </a:graphic>
      </p:graphicFrame>
    </p:spTree>
    <p:extLst>
      <p:ext uri="{BB962C8B-B14F-4D97-AF65-F5344CB8AC3E}">
        <p14:creationId xmlns:p14="http://schemas.microsoft.com/office/powerpoint/2010/main" val="383812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idx="4294967295"/>
          </p:nvPr>
        </p:nvSpPr>
        <p:spPr>
          <a:xfrm>
            <a:off x="604463" y="859646"/>
            <a:ext cx="10983074" cy="4993490"/>
          </a:xfrm>
        </p:spPr>
        <p:txBody>
          <a:bodyPr/>
          <a:lstStyle/>
          <a:p>
            <a:br>
              <a:rPr lang="en-US" sz="4400" b="1" dirty="0"/>
            </a:br>
            <a:br>
              <a:rPr lang="en-US" sz="4400" b="1" dirty="0"/>
            </a:br>
            <a:endParaRPr lang="en-US" sz="4400" b="1" dirty="0"/>
          </a:p>
        </p:txBody>
      </p:sp>
      <p:pic>
        <p:nvPicPr>
          <p:cNvPr id="4" name="Picture 5" descr="A close up of a logo&#10;&#10;Description generated with very high confidence">
            <a:extLst>
              <a:ext uri="{FF2B5EF4-FFF2-40B4-BE49-F238E27FC236}">
                <a16:creationId xmlns:a16="http://schemas.microsoft.com/office/drawing/2014/main" id="{C197C7D9-B6DA-4F35-8BAE-43DA4DD2AE8E}"/>
              </a:ext>
            </a:extLst>
          </p:cNvPr>
          <p:cNvPicPr>
            <a:picLocks noChangeAspect="1"/>
          </p:cNvPicPr>
          <p:nvPr/>
        </p:nvPicPr>
        <p:blipFill rotWithShape="1">
          <a:blip r:embed="rId3"/>
          <a:srcRect t="12920" b="12920"/>
          <a:stretch/>
        </p:blipFill>
        <p:spPr>
          <a:xfrm>
            <a:off x="9735671" y="3506"/>
            <a:ext cx="2225834" cy="2082148"/>
          </a:xfrm>
          <a:prstGeom prst="rect">
            <a:avLst/>
          </a:prstGeom>
        </p:spPr>
      </p:pic>
      <p:pic>
        <p:nvPicPr>
          <p:cNvPr id="3" name="Picture 2">
            <a:extLst>
              <a:ext uri="{FF2B5EF4-FFF2-40B4-BE49-F238E27FC236}">
                <a16:creationId xmlns:a16="http://schemas.microsoft.com/office/drawing/2014/main" id="{A6483C2E-6BF2-F99D-B4B2-B6AD23025DB2}"/>
              </a:ext>
            </a:extLst>
          </p:cNvPr>
          <p:cNvPicPr>
            <a:picLocks noChangeAspect="1"/>
          </p:cNvPicPr>
          <p:nvPr/>
        </p:nvPicPr>
        <p:blipFill>
          <a:blip r:embed="rId4"/>
          <a:stretch>
            <a:fillRect/>
          </a:stretch>
        </p:blipFill>
        <p:spPr>
          <a:xfrm>
            <a:off x="2937934" y="1530555"/>
            <a:ext cx="3809999" cy="4742700"/>
          </a:xfrm>
          <a:prstGeom prst="rect">
            <a:avLst/>
          </a:prstGeom>
        </p:spPr>
      </p:pic>
      <p:sp>
        <p:nvSpPr>
          <p:cNvPr id="6" name="TextBox 5">
            <a:extLst>
              <a:ext uri="{FF2B5EF4-FFF2-40B4-BE49-F238E27FC236}">
                <a16:creationId xmlns:a16="http://schemas.microsoft.com/office/drawing/2014/main" id="{7809AD89-DB24-496B-0097-3A73D6C686ED}"/>
              </a:ext>
            </a:extLst>
          </p:cNvPr>
          <p:cNvSpPr txBox="1"/>
          <p:nvPr/>
        </p:nvSpPr>
        <p:spPr>
          <a:xfrm>
            <a:off x="1915741" y="787775"/>
            <a:ext cx="6508653" cy="1417568"/>
          </a:xfrm>
          <a:prstGeom prst="rect">
            <a:avLst/>
          </a:prstGeom>
          <a:noFill/>
        </p:spPr>
        <p:txBody>
          <a:bodyPr wrap="square">
            <a:spAutoFit/>
          </a:bodyPr>
          <a:lstStyle/>
          <a:p>
            <a:pPr>
              <a:lnSpc>
                <a:spcPct val="107000"/>
              </a:lnSpc>
              <a:spcAft>
                <a:spcPts val="800"/>
              </a:spcAft>
            </a:pPr>
            <a:r>
              <a:rPr lang="en-NZ" sz="2800" b="1" kern="100" dirty="0">
                <a:effectLst/>
                <a:latin typeface="Arial" panose="020B0604020202020204" pitchFamily="34" charset="0"/>
                <a:ea typeface="Calibri" panose="020F0502020204030204" pitchFamily="34" charset="0"/>
                <a:cs typeface="Arial" panose="020B0604020202020204" pitchFamily="34" charset="0"/>
              </a:rPr>
              <a:t>What is Numeracy and Literacy?</a:t>
            </a:r>
          </a:p>
          <a:p>
            <a:pPr>
              <a:lnSpc>
                <a:spcPct val="107000"/>
              </a:lnSpc>
              <a:spcAft>
                <a:spcPts val="800"/>
              </a:spcAft>
            </a:pPr>
            <a:br>
              <a:rPr lang="en-NZ" sz="2400" kern="100" dirty="0">
                <a:effectLst/>
                <a:latin typeface="Arial" panose="020B0604020202020204" pitchFamily="34" charset="0"/>
                <a:ea typeface="Calibri" panose="020F0502020204030204" pitchFamily="34" charset="0"/>
                <a:cs typeface="Arial" panose="020B0604020202020204" pitchFamily="34" charset="0"/>
              </a:rPr>
            </a:br>
            <a:endParaRPr lang="en-NZ" sz="24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60622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e4748f-c82e-40ff-833d-e073c1078790" xsi:nil="true"/>
    <lcf76f155ced4ddcb4097134ff3c332f xmlns="93d2c264-bcfd-4455-aaa0-314078027ef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3BC329B7635A41ACB0A882093C41C2" ma:contentTypeVersion="17" ma:contentTypeDescription="Create a new document." ma:contentTypeScope="" ma:versionID="4141e109bd260c65a37d626b8427c087">
  <xsd:schema xmlns:xsd="http://www.w3.org/2001/XMLSchema" xmlns:xs="http://www.w3.org/2001/XMLSchema" xmlns:p="http://schemas.microsoft.com/office/2006/metadata/properties" xmlns:ns2="93d2c264-bcfd-4455-aaa0-314078027efc" xmlns:ns3="29e4748f-c82e-40ff-833d-e073c1078790" targetNamespace="http://schemas.microsoft.com/office/2006/metadata/properties" ma:root="true" ma:fieldsID="4169ca5d5e79ce3a1c3618cd721e6bbf" ns2:_="" ns3:_="">
    <xsd:import namespace="93d2c264-bcfd-4455-aaa0-314078027efc"/>
    <xsd:import namespace="29e4748f-c82e-40ff-833d-e073c10787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LengthInSecond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d2c264-bcfd-4455-aaa0-314078027e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d2fa693-5792-4f9b-9d1d-462dd8e225e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e4748f-c82e-40ff-833d-e073c10787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269390f-0bea-4e28-a553-bfd867e8e2dd}" ma:internalName="TaxCatchAll" ma:showField="CatchAllData" ma:web="29e4748f-c82e-40ff-833d-e073c10787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8B1852-1400-429C-BF34-7DC8AD79721C}">
  <ds:schemaRefs>
    <ds:schemaRef ds:uri="http://purl.org/dc/elements/1.1/"/>
    <ds:schemaRef ds:uri="29e4748f-c82e-40ff-833d-e073c1078790"/>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dcmitype/"/>
    <ds:schemaRef ds:uri="93d2c264-bcfd-4455-aaa0-314078027ef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F518E36-2F6F-47F8-90C4-25B298A68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d2c264-bcfd-4455-aaa0-314078027efc"/>
    <ds:schemaRef ds:uri="29e4748f-c82e-40ff-833d-e073c10787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F6183B-29D9-4C96-81C4-447B3EC99F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7271</TotalTime>
  <Words>1447</Words>
  <Application>Microsoft Office PowerPoint</Application>
  <PresentationFormat>Widescreen</PresentationFormat>
  <Paragraphs>236</Paragraphs>
  <Slides>29</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Aptos</vt:lpstr>
      <vt:lpstr>Arial</vt:lpstr>
      <vt:lpstr>Calibri</vt:lpstr>
      <vt:lpstr>Century Gothic</vt:lpstr>
      <vt:lpstr>Symbol</vt:lpstr>
      <vt:lpstr>Wingdings 3</vt:lpstr>
      <vt:lpstr>Ion</vt:lpstr>
      <vt:lpstr>Acrobat Document</vt:lpstr>
      <vt:lpstr>NCEA Literacy and Numeracy Simply Explained   (https://ncea.education.govt.nz/)     </vt:lpstr>
      <vt:lpstr>PowerPoint Presentation</vt:lpstr>
      <vt:lpstr>  </vt:lpstr>
      <vt:lpstr>  </vt:lpstr>
      <vt:lpstr>  </vt:lpstr>
      <vt:lpstr>  </vt:lpstr>
      <vt:lpstr>  </vt:lpstr>
      <vt:lpstr>  </vt:lpstr>
      <vt:lpstr>  </vt:lpstr>
      <vt:lpstr>  </vt:lpstr>
      <vt:lpstr>  </vt:lpstr>
      <vt:lpstr>  </vt:lpstr>
      <vt:lpstr>  </vt:lpstr>
      <vt:lpstr>  </vt:lpstr>
      <vt:lpstr>  </vt:lpstr>
      <vt:lpstr>  </vt:lpstr>
      <vt:lpstr>Numeracy work – Microsoft Teams – Year 10</vt:lpstr>
      <vt:lpstr>How can parents support their student with Numeracy?</vt:lpstr>
      <vt:lpstr>How can parents support their student with Numeracy?</vt:lpstr>
      <vt:lpstr>How can parents support their student with Literacy?</vt:lpstr>
      <vt:lpstr>How can parents support their student with Literacy?</vt:lpstr>
      <vt:lpstr>  </vt:lpstr>
      <vt:lpstr>  </vt:lpstr>
      <vt:lpstr>  </vt:lpstr>
      <vt:lpstr>  </vt:lpstr>
      <vt:lpstr>  </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LHS Curriculum Plan</dc:title>
  <dc:creator>Tony Melton</dc:creator>
  <cp:lastModifiedBy>Carol Greenwood</cp:lastModifiedBy>
  <cp:revision>85</cp:revision>
  <cp:lastPrinted>2021-11-25T03:05:59Z</cp:lastPrinted>
  <dcterms:created xsi:type="dcterms:W3CDTF">2020-07-29T09:41:17Z</dcterms:created>
  <dcterms:modified xsi:type="dcterms:W3CDTF">2024-03-20T19:34:57Z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0x0101003C3BC329B7635A41ACB0A882093C41C2</vt:lpwstr>
  </property>
  <property fmtid="{D5CDD505-2E9C-101B-9397-08002B2CF9AE}" pid="3" name="MediaServiceImageTags">
    <vt:lpwstr/>
  </property>
</Properties>
</file>