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6" r:id="rId4"/>
  </p:sldMasterIdLst>
  <p:notesMasterIdLst>
    <p:notesMasterId r:id="rId30"/>
  </p:notesMasterIdLst>
  <p:sldIdLst>
    <p:sldId id="303" r:id="rId5"/>
    <p:sldId id="271" r:id="rId6"/>
    <p:sldId id="301" r:id="rId7"/>
    <p:sldId id="300" r:id="rId8"/>
    <p:sldId id="299" r:id="rId9"/>
    <p:sldId id="273" r:id="rId10"/>
    <p:sldId id="274" r:id="rId11"/>
    <p:sldId id="298" r:id="rId12"/>
    <p:sldId id="276" r:id="rId13"/>
    <p:sldId id="277" r:id="rId14"/>
    <p:sldId id="278" r:id="rId15"/>
    <p:sldId id="279" r:id="rId16"/>
    <p:sldId id="280" r:id="rId17"/>
    <p:sldId id="281" r:id="rId18"/>
    <p:sldId id="282" r:id="rId19"/>
    <p:sldId id="284" r:id="rId20"/>
    <p:sldId id="285" r:id="rId21"/>
    <p:sldId id="295" r:id="rId22"/>
    <p:sldId id="297" r:id="rId23"/>
    <p:sldId id="288" r:id="rId24"/>
    <p:sldId id="289" r:id="rId25"/>
    <p:sldId id="293" r:id="rId26"/>
    <p:sldId id="291" r:id="rId27"/>
    <p:sldId id="290" r:id="rId28"/>
    <p:sldId id="302" r:id="rId29"/>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y Wilson" initials="KW" lastIdx="13" clrIdx="0">
    <p:extLst>
      <p:ext uri="{19B8F6BF-5375-455C-9EA6-DF929625EA0E}">
        <p15:presenceInfo xmlns:p15="http://schemas.microsoft.com/office/powerpoint/2012/main" userId="S::Kay.Wilson@nzqa.govt.nz::84d3c1e3-a435-4e92-9b2e-8b93d8bea1c4" providerId="AD"/>
      </p:ext>
    </p:extLst>
  </p:cmAuthor>
  <p:cmAuthor id="2" name="Gavin Middleton" initials="GM" lastIdx="4" clrIdx="1">
    <p:extLst>
      <p:ext uri="{19B8F6BF-5375-455C-9EA6-DF929625EA0E}">
        <p15:presenceInfo xmlns:p15="http://schemas.microsoft.com/office/powerpoint/2012/main" userId="S::gavin.middleton@nzqa.govt.nz::f4494776-fba0-439d-ac15-425f0512948f" providerId="AD"/>
      </p:ext>
    </p:extLst>
  </p:cmAuthor>
  <p:cmAuthor id="3" name="Linda Glogau" initials="LG" lastIdx="4" clrIdx="2">
    <p:extLst>
      <p:ext uri="{19B8F6BF-5375-455C-9EA6-DF929625EA0E}">
        <p15:presenceInfo xmlns:p15="http://schemas.microsoft.com/office/powerpoint/2012/main" userId="S::linda.glogau@nzqa.govt.nz::daad7087-bdbb-40f1-8cc6-483a3ce568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589A"/>
    <a:srgbClr val="4CB0B2"/>
    <a:srgbClr val="0084A9"/>
    <a:srgbClr val="3445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94660"/>
  </p:normalViewPr>
  <p:slideViewPr>
    <p:cSldViewPr snapToGrid="0">
      <p:cViewPr>
        <p:scale>
          <a:sx n="28" d="100"/>
          <a:sy n="28" d="100"/>
        </p:scale>
        <p:origin x="1400" y="40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C0167BF8-1291-E04A-8195-C3A6D9663D9E}" type="datetimeFigureOut">
              <a:rPr lang="en-US" smtClean="0"/>
              <a:t>8/12/2023</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70E07065-112F-6749-826C-8447B575D05A}" type="slidenum">
              <a:rPr lang="en-US" smtClean="0"/>
              <a:t>‹#›</a:t>
            </a:fld>
            <a:endParaRPr lang="en-US"/>
          </a:p>
        </p:txBody>
      </p:sp>
    </p:spTree>
    <p:extLst>
      <p:ext uri="{BB962C8B-B14F-4D97-AF65-F5344CB8AC3E}">
        <p14:creationId xmlns:p14="http://schemas.microsoft.com/office/powerpoint/2010/main" val="2116598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A quick check can tell you if your first year of Tertiary study will be fees free.</a:t>
            </a:r>
          </a:p>
        </p:txBody>
      </p:sp>
      <p:sp>
        <p:nvSpPr>
          <p:cNvPr id="4" name="Slide Number Placeholder 3"/>
          <p:cNvSpPr>
            <a:spLocks noGrp="1"/>
          </p:cNvSpPr>
          <p:nvPr>
            <p:ph type="sldNum" sz="quarter" idx="5"/>
          </p:nvPr>
        </p:nvSpPr>
        <p:spPr/>
        <p:txBody>
          <a:bodyPr/>
          <a:lstStyle/>
          <a:p>
            <a:fld id="{70E07065-112F-6749-826C-8447B575D05A}" type="slidenum">
              <a:rPr lang="en-US" smtClean="0"/>
              <a:t>1</a:t>
            </a:fld>
            <a:endParaRPr lang="en-US"/>
          </a:p>
        </p:txBody>
      </p:sp>
    </p:spTree>
    <p:extLst>
      <p:ext uri="{BB962C8B-B14F-4D97-AF65-F5344CB8AC3E}">
        <p14:creationId xmlns:p14="http://schemas.microsoft.com/office/powerpoint/2010/main" val="221171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Learner home - My School Entries and Results </a:t>
            </a:r>
            <a:endParaRPr lang="en-US"/>
          </a:p>
          <a:p>
            <a:endParaRPr lang="en-NZ"/>
          </a:p>
          <a:p>
            <a:r>
              <a:rPr lang="en-NZ" b="1"/>
              <a:t>Year tabs:  </a:t>
            </a:r>
            <a:r>
              <a:rPr lang="en-NZ"/>
              <a:t> These allow students to quickly move between their results from individual years, as well as see a chart of their cumulative results (Credit Summary - All Years).</a:t>
            </a:r>
            <a:endParaRPr lang="en-US"/>
          </a:p>
          <a:p>
            <a:endParaRPr lang="en-NZ"/>
          </a:p>
          <a:p>
            <a:r>
              <a:rPr lang="en-NZ"/>
              <a:t>Qualifications, awards and endorsements only show under the </a:t>
            </a:r>
            <a:r>
              <a:rPr lang="en-NZ" i="1"/>
              <a:t>All Years </a:t>
            </a:r>
            <a:r>
              <a:rPr lang="en-NZ"/>
              <a:t>tab, while the Course Credit Summaries only appear under the individual year tabs (e.g. slide 12). </a:t>
            </a:r>
            <a:endParaRPr lang="en-US"/>
          </a:p>
          <a:p>
            <a:endParaRPr lang="en-NZ"/>
          </a:p>
          <a:p>
            <a:r>
              <a:rPr lang="en-NZ"/>
              <a:t>Scroll down for further information.</a:t>
            </a:r>
            <a:endParaRPr lang="en-US"/>
          </a:p>
          <a:p>
            <a:endParaRPr lang="en-NZ"/>
          </a:p>
          <a:p>
            <a:endParaRPr lang="en-US">
              <a:cs typeface="Calibri"/>
            </a:endParaRPr>
          </a:p>
        </p:txBody>
      </p:sp>
      <p:sp>
        <p:nvSpPr>
          <p:cNvPr id="4" name="Slide Number Placeholder 3"/>
          <p:cNvSpPr>
            <a:spLocks noGrp="1"/>
          </p:cNvSpPr>
          <p:nvPr>
            <p:ph type="sldNum" sz="quarter" idx="5"/>
          </p:nvPr>
        </p:nvSpPr>
        <p:spPr/>
        <p:txBody>
          <a:bodyPr/>
          <a:lstStyle/>
          <a:p>
            <a:fld id="{70E07065-112F-6749-826C-8447B575D05A}" type="slidenum">
              <a:rPr lang="en-US" smtClean="0"/>
              <a:t>10</a:t>
            </a:fld>
            <a:endParaRPr lang="en-US"/>
          </a:p>
        </p:txBody>
      </p:sp>
    </p:spTree>
    <p:extLst>
      <p:ext uri="{BB962C8B-B14F-4D97-AF65-F5344CB8AC3E}">
        <p14:creationId xmlns:p14="http://schemas.microsoft.com/office/powerpoint/2010/main" val="335339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NZ" sz="1200" b="1" i="0" u="none" strike="noStrike" kern="1200">
                <a:solidFill>
                  <a:schemeClr val="tx1"/>
                </a:solidFill>
                <a:effectLst/>
                <a:latin typeface="+mn-lt"/>
                <a:ea typeface="+mn-ea"/>
                <a:cs typeface="+mn-cs"/>
              </a:rPr>
              <a:t>Learner home - My School Entries and Results </a:t>
            </a:r>
            <a:r>
              <a:rPr lang="en-US" sz="1200" b="0" i="0" kern="1200">
                <a:solidFill>
                  <a:schemeClr val="tx1"/>
                </a:solidFill>
                <a:effectLst/>
                <a:latin typeface="+mn-lt"/>
                <a:ea typeface="+mn-ea"/>
                <a:cs typeface="+mn-cs"/>
              </a:rPr>
              <a:t>​</a:t>
            </a:r>
          </a:p>
          <a:p>
            <a:pPr rtl="0" fontAlgn="base"/>
            <a:endParaRPr lang="en-NZ" sz="1200" b="1" i="0" u="none" strike="noStrike" kern="1200">
              <a:solidFill>
                <a:schemeClr val="tx1"/>
              </a:solidFill>
              <a:effectLst/>
              <a:latin typeface="+mn-lt"/>
              <a:ea typeface="+mn-ea"/>
              <a:cs typeface="+mn-cs"/>
            </a:endParaRPr>
          </a:p>
          <a:p>
            <a:pPr fontAlgn="base"/>
            <a:r>
              <a:rPr lang="en-NZ" sz="1200" b="1" i="0" u="none" strike="noStrike" kern="1200">
                <a:solidFill>
                  <a:schemeClr val="tx1"/>
                </a:solidFill>
                <a:effectLst/>
                <a:latin typeface="+mn-lt"/>
                <a:ea typeface="+mn-ea"/>
                <a:cs typeface="+mn-cs"/>
              </a:rPr>
              <a:t>Course Endorsements (in </a:t>
            </a:r>
            <a:r>
              <a:rPr lang="en-NZ" b="1"/>
              <a:t>All Years Tab)</a:t>
            </a:r>
            <a:endParaRPr lang="en-NZ" sz="1200" b="0" i="0" kern="1200">
              <a:solidFill>
                <a:schemeClr val="tx1"/>
              </a:solidFill>
              <a:effectLst/>
              <a:latin typeface="+mn-lt"/>
              <a:ea typeface="Calibri"/>
              <a:cs typeface="Calibri"/>
            </a:endParaRPr>
          </a:p>
          <a:p>
            <a:pPr fontAlgn="base"/>
            <a:endParaRPr lang="en-NZ"/>
          </a:p>
          <a:p>
            <a:r>
              <a:rPr lang="en-NZ" sz="1200" b="0" i="0" u="none" strike="noStrike" kern="1200">
                <a:solidFill>
                  <a:schemeClr val="tx1"/>
                </a:solidFill>
                <a:effectLst/>
                <a:latin typeface="+mn-lt"/>
                <a:ea typeface="+mn-ea"/>
                <a:cs typeface="+mn-cs"/>
              </a:rPr>
              <a:t>This shows the Entries and Results for the specified course</a:t>
            </a:r>
            <a:r>
              <a:rPr lang="en-NZ"/>
              <a:t>.</a:t>
            </a:r>
            <a:endParaRPr lang="en-NZ">
              <a:ea typeface="Calibri"/>
              <a:cs typeface="Calibri"/>
            </a:endParaRPr>
          </a:p>
          <a:p>
            <a:r>
              <a:rPr lang="en-NZ" sz="1200" b="0" i="0" u="none" strike="noStrike" kern="1200">
                <a:solidFill>
                  <a:schemeClr val="tx1"/>
                </a:solidFill>
                <a:effectLst/>
                <a:latin typeface="+mn-lt"/>
                <a:ea typeface="+mn-ea"/>
                <a:cs typeface="+mn-cs"/>
              </a:rPr>
              <a:t> </a:t>
            </a:r>
            <a:r>
              <a:rPr lang="en-US" sz="1200" b="0" i="0" kern="1200">
                <a:solidFill>
                  <a:schemeClr val="tx1"/>
                </a:solidFill>
                <a:effectLst/>
                <a:latin typeface="+mn-lt"/>
                <a:ea typeface="+mn-ea"/>
                <a:cs typeface="+mn-cs"/>
              </a:rPr>
              <a:t>​</a:t>
            </a:r>
            <a:endParaRPr lang="en-US">
              <a:ea typeface="Calibri"/>
              <a:cs typeface="Calibri"/>
            </a:endParaRPr>
          </a:p>
          <a:p>
            <a:pPr fontAlgn="base"/>
            <a:r>
              <a:rPr lang="en-NZ" sz="1200" b="0" i="0" u="none" strike="noStrike" kern="1200">
                <a:solidFill>
                  <a:schemeClr val="tx1"/>
                </a:solidFill>
                <a:effectLst/>
                <a:latin typeface="+mn-lt"/>
                <a:ea typeface="+mn-ea"/>
                <a:cs typeface="+mn-cs"/>
              </a:rPr>
              <a:t>Std.</a:t>
            </a:r>
            <a:r>
              <a:rPr lang="en-NZ"/>
              <a:t> - </a:t>
            </a:r>
            <a:r>
              <a:rPr lang="en-NZ" sz="1200" b="0" i="0" u="none" strike="noStrike" kern="1200">
                <a:solidFill>
                  <a:schemeClr val="tx1"/>
                </a:solidFill>
                <a:effectLst/>
                <a:latin typeface="+mn-lt"/>
                <a:ea typeface="+mn-ea"/>
                <a:cs typeface="+mn-cs"/>
              </a:rPr>
              <a:t> </a:t>
            </a:r>
            <a:r>
              <a:rPr lang="en-NZ"/>
              <a:t>standard</a:t>
            </a:r>
            <a:r>
              <a:rPr lang="en-NZ" sz="1200" b="0" i="0" u="none" strike="noStrike" kern="1200">
                <a:solidFill>
                  <a:schemeClr val="tx1"/>
                </a:solidFill>
                <a:effectLst/>
                <a:latin typeface="+mn-lt"/>
                <a:ea typeface="+mn-ea"/>
                <a:cs typeface="+mn-cs"/>
              </a:rPr>
              <a:t> number (All "9xxxx" series are achievement standards and all other reference numbers are unit standards</a:t>
            </a:r>
            <a:r>
              <a:rPr lang="en-NZ"/>
              <a:t>)</a:t>
            </a:r>
            <a:r>
              <a:rPr lang="en-US" sz="1200" b="0" i="0" kern="1200">
                <a:solidFill>
                  <a:schemeClr val="tx1"/>
                </a:solidFill>
                <a:effectLst/>
                <a:latin typeface="+mn-lt"/>
                <a:ea typeface="+mn-ea"/>
                <a:cs typeface="+mn-cs"/>
              </a:rPr>
              <a:t>​</a:t>
            </a:r>
            <a:r>
              <a:rPr lang="en-US"/>
              <a:t>.</a:t>
            </a:r>
            <a:endParaRPr lang="en-US" sz="1200" b="0" i="0" kern="1200">
              <a:solidFill>
                <a:schemeClr val="tx1"/>
              </a:solidFill>
              <a:effectLst/>
              <a:latin typeface="+mn-lt"/>
              <a:ea typeface="Calibri"/>
              <a:cs typeface="Calibri"/>
            </a:endParaRPr>
          </a:p>
          <a:p>
            <a:pPr fontAlgn="base"/>
            <a:r>
              <a:rPr lang="en-NZ" sz="1200" b="0" i="0" u="none" strike="noStrike" kern="1200">
                <a:solidFill>
                  <a:schemeClr val="tx1"/>
                </a:solidFill>
                <a:effectLst/>
                <a:latin typeface="+mn-lt"/>
                <a:ea typeface="+mn-ea"/>
                <a:cs typeface="+mn-cs"/>
              </a:rPr>
              <a:t>Ver.</a:t>
            </a:r>
            <a:r>
              <a:rPr lang="en-NZ"/>
              <a:t> - </a:t>
            </a:r>
            <a:r>
              <a:rPr lang="en-NZ" sz="1200" b="0" i="0" u="none" strike="noStrike" kern="1200">
                <a:solidFill>
                  <a:schemeClr val="tx1"/>
                </a:solidFill>
                <a:effectLst/>
                <a:latin typeface="+mn-lt"/>
                <a:ea typeface="+mn-ea"/>
                <a:cs typeface="+mn-cs"/>
              </a:rPr>
              <a:t> </a:t>
            </a:r>
            <a:r>
              <a:rPr lang="en-NZ"/>
              <a:t>version number for this standard</a:t>
            </a:r>
            <a:r>
              <a:rPr lang="en-NZ" sz="1200" b="0" i="0" u="none" strike="noStrike" kern="1200">
                <a:solidFill>
                  <a:schemeClr val="tx1"/>
                </a:solidFill>
                <a:effectLst/>
                <a:latin typeface="+mn-lt"/>
                <a:ea typeface="+mn-ea"/>
                <a:cs typeface="+mn-cs"/>
              </a:rPr>
              <a:t>.</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NZ" sz="1200" b="0" i="0" u="none" strike="noStrike" kern="1200" err="1">
                <a:solidFill>
                  <a:schemeClr val="tx1"/>
                </a:solidFill>
                <a:effectLst/>
                <a:latin typeface="+mn-lt"/>
                <a:ea typeface="+mn-ea"/>
                <a:cs typeface="+mn-cs"/>
              </a:rPr>
              <a:t>Asm</a:t>
            </a:r>
            <a:r>
              <a:rPr lang="en-NZ" sz="1200" b="0" i="0" u="none" strike="noStrike" kern="1200">
                <a:solidFill>
                  <a:schemeClr val="tx1"/>
                </a:solidFill>
                <a:effectLst/>
                <a:latin typeface="+mn-lt"/>
                <a:ea typeface="+mn-ea"/>
                <a:cs typeface="+mn-cs"/>
              </a:rPr>
              <a:t>.</a:t>
            </a:r>
            <a:r>
              <a:rPr lang="en-NZ"/>
              <a:t>  -  assessment</a:t>
            </a:r>
            <a:r>
              <a:rPr lang="en-NZ" sz="1200" b="0" i="0" u="none" strike="noStrike" kern="1200">
                <a:solidFill>
                  <a:schemeClr val="tx1"/>
                </a:solidFill>
                <a:effectLst/>
                <a:latin typeface="+mn-lt"/>
                <a:ea typeface="+mn-ea"/>
                <a:cs typeface="+mn-cs"/>
              </a:rPr>
              <a:t> mode</a:t>
            </a:r>
            <a:r>
              <a:rPr lang="en-NZ"/>
              <a:t> - either</a:t>
            </a:r>
            <a:r>
              <a:rPr lang="en-NZ" sz="1200" b="0" i="0" u="none" strike="noStrike" kern="1200">
                <a:solidFill>
                  <a:schemeClr val="tx1"/>
                </a:solidFill>
                <a:effectLst/>
                <a:latin typeface="+mn-lt"/>
                <a:ea typeface="+mn-ea"/>
                <a:cs typeface="+mn-cs"/>
              </a:rPr>
              <a:t> Internal (IN) or External (EX).</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NZ"/>
              <a:t>Provider - provider code</a:t>
            </a:r>
            <a:r>
              <a:rPr lang="en-NZ" sz="1200" b="0" i="0" u="none" strike="noStrike" kern="1200">
                <a:solidFill>
                  <a:schemeClr val="tx1"/>
                </a:solidFill>
                <a:effectLst/>
                <a:latin typeface="+mn-lt"/>
                <a:ea typeface="+mn-ea"/>
                <a:cs typeface="+mn-cs"/>
              </a:rPr>
              <a:t> of the assessing organisation </a:t>
            </a:r>
            <a:endParaRPr lang="en-US" sz="1200" b="0" i="0" kern="1200">
              <a:solidFill>
                <a:schemeClr val="tx1"/>
              </a:solidFill>
              <a:effectLst/>
              <a:latin typeface="+mn-lt"/>
              <a:ea typeface="Calibri"/>
              <a:cs typeface="Calibri"/>
            </a:endParaRPr>
          </a:p>
          <a:p>
            <a:pPr fontAlgn="base"/>
            <a:r>
              <a:rPr lang="en-NZ" sz="1200" b="0" i="0" u="none" strike="noStrike" kern="1200">
                <a:solidFill>
                  <a:schemeClr val="tx1"/>
                </a:solidFill>
                <a:effectLst/>
                <a:latin typeface="+mn-lt"/>
                <a:ea typeface="+mn-ea"/>
                <a:cs typeface="+mn-cs"/>
              </a:rPr>
              <a:t>Māori</a:t>
            </a:r>
            <a:r>
              <a:rPr lang="en-NZ"/>
              <a:t> -</a:t>
            </a:r>
            <a:r>
              <a:rPr lang="en-NZ" sz="1200" b="0" i="0" u="none" strike="noStrike" kern="1200">
                <a:solidFill>
                  <a:schemeClr val="tx1"/>
                </a:solidFill>
                <a:effectLst/>
                <a:latin typeface="+mn-lt"/>
                <a:ea typeface="+mn-ea"/>
                <a:cs typeface="+mn-cs"/>
              </a:rPr>
              <a:t> </a:t>
            </a:r>
            <a:r>
              <a:rPr lang="en-NZ"/>
              <a:t>indicates</a:t>
            </a:r>
            <a:r>
              <a:rPr lang="en-NZ" sz="1200" b="0" i="0" u="none" strike="noStrike" kern="1200">
                <a:solidFill>
                  <a:schemeClr val="tx1"/>
                </a:solidFill>
                <a:effectLst/>
                <a:latin typeface="+mn-lt"/>
                <a:ea typeface="+mn-ea"/>
                <a:cs typeface="+mn-cs"/>
              </a:rPr>
              <a:t> </a:t>
            </a:r>
            <a:r>
              <a:rPr lang="en-NZ"/>
              <a:t>whether an </a:t>
            </a:r>
            <a:r>
              <a:rPr lang="en-NZ" sz="1200" b="0" i="0" u="none" strike="noStrike" kern="1200">
                <a:solidFill>
                  <a:schemeClr val="tx1"/>
                </a:solidFill>
                <a:effectLst/>
                <a:latin typeface="+mn-lt"/>
                <a:ea typeface="+mn-ea"/>
                <a:cs typeface="+mn-cs"/>
              </a:rPr>
              <a:t>external standard was completed in </a:t>
            </a:r>
            <a:r>
              <a:rPr lang="en-NZ" sz="1200" b="0" i="0" u="none" strike="noStrike" kern="1200" err="1">
                <a:solidFill>
                  <a:schemeClr val="tx1"/>
                </a:solidFill>
                <a:effectLst/>
                <a:latin typeface="+mn-lt"/>
                <a:ea typeface="+mn-ea"/>
                <a:cs typeface="+mn-cs"/>
              </a:rPr>
              <a:t>Te</a:t>
            </a:r>
            <a:r>
              <a:rPr lang="en-NZ" sz="1200" b="0" i="0" u="none" strike="noStrike" kern="1200">
                <a:solidFill>
                  <a:schemeClr val="tx1"/>
                </a:solidFill>
                <a:effectLst/>
                <a:latin typeface="+mn-lt"/>
                <a:ea typeface="+mn-ea"/>
                <a:cs typeface="+mn-cs"/>
              </a:rPr>
              <a:t> </a:t>
            </a:r>
            <a:r>
              <a:rPr lang="en-NZ" sz="1200" b="0" i="0" u="none" strike="noStrike" kern="1200" err="1">
                <a:solidFill>
                  <a:schemeClr val="tx1"/>
                </a:solidFill>
                <a:effectLst/>
                <a:latin typeface="+mn-lt"/>
                <a:ea typeface="+mn-ea"/>
                <a:cs typeface="+mn-cs"/>
              </a:rPr>
              <a:t>reo</a:t>
            </a:r>
            <a:r>
              <a:rPr lang="en-NZ" sz="1200" b="0" i="0" u="none" strike="noStrike" kern="1200">
                <a:solidFill>
                  <a:schemeClr val="tx1"/>
                </a:solidFill>
                <a:effectLst/>
                <a:latin typeface="+mn-lt"/>
                <a:ea typeface="+mn-ea"/>
                <a:cs typeface="+mn-cs"/>
              </a:rPr>
              <a:t> Māori.</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NZ" sz="1200" b="0" i="0" u="none" strike="noStrike" kern="1200" err="1">
                <a:solidFill>
                  <a:schemeClr val="tx1"/>
                </a:solidFill>
                <a:effectLst/>
                <a:latin typeface="+mn-lt"/>
                <a:ea typeface="+mn-ea"/>
                <a:cs typeface="+mn-cs"/>
              </a:rPr>
              <a:t>Crd</a:t>
            </a:r>
            <a:r>
              <a:rPr lang="en-NZ" sz="1200" b="0" i="0" u="none" strike="noStrike" kern="1200">
                <a:solidFill>
                  <a:schemeClr val="tx1"/>
                </a:solidFill>
                <a:effectLst/>
                <a:latin typeface="+mn-lt"/>
                <a:ea typeface="+mn-ea"/>
                <a:cs typeface="+mn-cs"/>
              </a:rPr>
              <a:t>.</a:t>
            </a:r>
            <a:r>
              <a:rPr lang="en-NZ"/>
              <a:t> -</a:t>
            </a:r>
            <a:r>
              <a:rPr lang="en-NZ" sz="1200" b="0" i="0" u="none" strike="noStrike" kern="1200">
                <a:solidFill>
                  <a:schemeClr val="tx1"/>
                </a:solidFill>
                <a:effectLst/>
                <a:latin typeface="+mn-lt"/>
                <a:ea typeface="+mn-ea"/>
                <a:cs typeface="+mn-cs"/>
              </a:rPr>
              <a:t> </a:t>
            </a:r>
            <a:r>
              <a:rPr lang="en-NZ"/>
              <a:t>credits</a:t>
            </a:r>
            <a:r>
              <a:rPr lang="en-NZ" sz="1200" b="0" i="0" u="none" strike="noStrike" kern="1200">
                <a:solidFill>
                  <a:schemeClr val="tx1"/>
                </a:solidFill>
                <a:effectLst/>
                <a:latin typeface="+mn-lt"/>
                <a:ea typeface="+mn-ea"/>
                <a:cs typeface="+mn-cs"/>
              </a:rPr>
              <a:t> achieved</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fontAlgn="base"/>
            <a:r>
              <a:rPr lang="en-NZ" sz="1200" b="0" i="0" u="none" strike="noStrike" kern="1200">
                <a:solidFill>
                  <a:schemeClr val="tx1"/>
                </a:solidFill>
                <a:effectLst/>
                <a:latin typeface="+mn-lt"/>
                <a:ea typeface="+mn-ea"/>
                <a:cs typeface="+mn-cs"/>
              </a:rPr>
              <a:t>Result.</a:t>
            </a:r>
            <a:r>
              <a:rPr lang="en-NZ"/>
              <a:t> -</a:t>
            </a:r>
            <a:r>
              <a:rPr lang="en-NZ" sz="1200" b="0" i="0" u="none" strike="noStrike" kern="1200">
                <a:solidFill>
                  <a:schemeClr val="tx1"/>
                </a:solidFill>
                <a:effectLst/>
                <a:latin typeface="+mn-lt"/>
                <a:ea typeface="+mn-ea"/>
                <a:cs typeface="+mn-cs"/>
              </a:rPr>
              <a:t>  </a:t>
            </a:r>
            <a:r>
              <a:rPr lang="en-NZ"/>
              <a:t>the</a:t>
            </a:r>
            <a:r>
              <a:rPr lang="en-NZ" sz="1200" b="0" i="0" u="none" strike="noStrike" kern="1200">
                <a:solidFill>
                  <a:schemeClr val="tx1"/>
                </a:solidFill>
                <a:effectLst/>
                <a:latin typeface="+mn-lt"/>
                <a:ea typeface="+mn-ea"/>
                <a:cs typeface="+mn-cs"/>
              </a:rPr>
              <a:t> result achieved. </a:t>
            </a:r>
            <a:endParaRPr lang="en-NZ"/>
          </a:p>
          <a:p>
            <a:endParaRPr lang="en-NZ"/>
          </a:p>
          <a:p>
            <a:r>
              <a:rPr lang="en-NZ" sz="1200" b="0" i="0" u="none" strike="noStrike" kern="1200">
                <a:solidFill>
                  <a:schemeClr val="tx1"/>
                </a:solidFill>
                <a:effectLst/>
                <a:latin typeface="+mn-lt"/>
                <a:ea typeface="+mn-ea"/>
                <a:cs typeface="+mn-cs"/>
              </a:rPr>
              <a:t>Note that each standard can have a range of results including "N" for not achieved, "A" for achieved, "M" for achieved with merit, or "E" for achieved with excellence. </a:t>
            </a:r>
            <a:r>
              <a:rPr lang="en-NZ"/>
              <a:t>As some standards can not be awarded all of these results, the result code is shown in bold where a candidate has achieved the maximum possible result for that standard. </a:t>
            </a:r>
            <a:r>
              <a:rPr lang="en-NZ" b="1"/>
              <a:t>N</a:t>
            </a:r>
            <a:r>
              <a:rPr lang="en-NZ"/>
              <a:t> - Not achieved </a:t>
            </a:r>
            <a:r>
              <a:rPr lang="en-NZ" b="1"/>
              <a:t>A</a:t>
            </a:r>
            <a:r>
              <a:rPr lang="en-NZ"/>
              <a:t> - Achieved </a:t>
            </a:r>
            <a:r>
              <a:rPr lang="en-NZ" b="1"/>
              <a:t>M </a:t>
            </a:r>
            <a:r>
              <a:rPr lang="en-NZ"/>
              <a:t>- Merit </a:t>
            </a:r>
            <a:r>
              <a:rPr lang="en-NZ" b="1"/>
              <a:t>E </a:t>
            </a:r>
            <a:r>
              <a:rPr lang="en-NZ"/>
              <a:t>- Excellence </a:t>
            </a:r>
            <a:r>
              <a:rPr lang="en-NZ" b="1"/>
              <a:t>ABS </a:t>
            </a:r>
            <a:r>
              <a:rPr lang="en-NZ"/>
              <a:t>- Absent </a:t>
            </a:r>
            <a:r>
              <a:rPr lang="en-NZ" b="1"/>
              <a:t>SNA </a:t>
            </a:r>
            <a:r>
              <a:rPr lang="en-NZ"/>
              <a:t>- Standard not attempted </a:t>
            </a:r>
            <a:r>
              <a:rPr lang="en-NZ" b="1"/>
              <a:t>RNA </a:t>
            </a:r>
            <a:r>
              <a:rPr lang="en-NZ"/>
              <a:t>- Result not yet available</a:t>
            </a:r>
            <a:r>
              <a:rPr lang="en-US"/>
              <a:t> </a:t>
            </a:r>
            <a:endParaRPr lang="en-NZ">
              <a:ea typeface="Calibri"/>
              <a:cs typeface="Calibri"/>
            </a:endParaRPr>
          </a:p>
          <a:p>
            <a:endParaRPr lang="en-NZ"/>
          </a:p>
          <a:p>
            <a:r>
              <a:rPr lang="en-NZ" sz="1200" b="0" i="0" u="none" strike="noStrike" kern="1200">
                <a:solidFill>
                  <a:schemeClr val="tx1"/>
                </a:solidFill>
                <a:effectLst/>
                <a:latin typeface="+mn-lt"/>
                <a:ea typeface="+mn-ea"/>
                <a:cs typeface="+mn-cs"/>
              </a:rPr>
              <a:t>Scroll down for further information.</a:t>
            </a:r>
            <a:r>
              <a:rPr lang="en-US" sz="1200" b="0" i="0" kern="1200">
                <a:solidFill>
                  <a:schemeClr val="tx1"/>
                </a:solidFill>
                <a:effectLst/>
                <a:latin typeface="+mn-lt"/>
                <a:ea typeface="+mn-ea"/>
                <a:cs typeface="+mn-cs"/>
              </a:rPr>
              <a:t>​</a:t>
            </a:r>
            <a:endParaRPr lang="en-US" sz="1200" b="0" i="0" kern="1200">
              <a:solidFill>
                <a:schemeClr val="tx1"/>
              </a:solidFill>
              <a:effectLst/>
              <a:latin typeface="+mn-lt"/>
              <a:ea typeface="Calibri"/>
              <a:cs typeface="Calibri"/>
            </a:endParaRPr>
          </a:p>
          <a:p>
            <a:pPr rtl="0" fontAlgn="base"/>
            <a:r>
              <a:rPr lang="en-NZ" sz="1200" b="0" i="0" kern="1200">
                <a:solidFill>
                  <a:schemeClr val="tx1"/>
                </a:solidFill>
                <a:effectLst/>
                <a:latin typeface="+mn-lt"/>
                <a:ea typeface="+mn-ea"/>
                <a:cs typeface="+mn-cs"/>
              </a:rPr>
              <a:t>​</a:t>
            </a:r>
            <a:endParaRPr lang="en-NZ" sz="1200" b="0" i="0" kern="1200">
              <a:solidFill>
                <a:schemeClr val="tx1"/>
              </a:solidFill>
              <a:effectLst/>
              <a:latin typeface="+mn-lt"/>
              <a:ea typeface="Calibri"/>
              <a:cs typeface="Calibri"/>
            </a:endParaRPr>
          </a:p>
          <a:p>
            <a:endParaRPr lang="en-NZ"/>
          </a:p>
        </p:txBody>
      </p:sp>
      <p:sp>
        <p:nvSpPr>
          <p:cNvPr id="4" name="Slide Number Placeholder 3"/>
          <p:cNvSpPr>
            <a:spLocks noGrp="1"/>
          </p:cNvSpPr>
          <p:nvPr>
            <p:ph type="sldNum" sz="quarter" idx="5"/>
          </p:nvPr>
        </p:nvSpPr>
        <p:spPr/>
        <p:txBody>
          <a:bodyPr/>
          <a:lstStyle/>
          <a:p>
            <a:fld id="{70E07065-112F-6749-826C-8447B575D05A}" type="slidenum">
              <a:rPr lang="en-US" smtClean="0"/>
              <a:t>11</a:t>
            </a:fld>
            <a:endParaRPr lang="en-US"/>
          </a:p>
        </p:txBody>
      </p:sp>
    </p:spTree>
    <p:extLst>
      <p:ext uri="{BB962C8B-B14F-4D97-AF65-F5344CB8AC3E}">
        <p14:creationId xmlns:p14="http://schemas.microsoft.com/office/powerpoint/2010/main" val="19897113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Learner home - My School Entries and Results </a:t>
            </a:r>
            <a:r>
              <a:rPr lang="en-US"/>
              <a:t> </a:t>
            </a:r>
          </a:p>
          <a:p>
            <a:endParaRPr lang="en-NZ"/>
          </a:p>
          <a:p>
            <a:r>
              <a:rPr lang="en-NZ" b="1"/>
              <a:t>Course Endorsements (in All Years tab)</a:t>
            </a:r>
            <a:r>
              <a:rPr lang="en-NZ"/>
              <a:t> </a:t>
            </a:r>
          </a:p>
          <a:p>
            <a:endParaRPr lang="en-NZ"/>
          </a:p>
          <a:p>
            <a:r>
              <a:rPr lang="en-NZ"/>
              <a:t>This shows the Entries and Results for the specified course.</a:t>
            </a:r>
          </a:p>
          <a:p>
            <a:r>
              <a:rPr lang="en-NZ"/>
              <a:t> </a:t>
            </a:r>
            <a:r>
              <a:rPr lang="en-US"/>
              <a:t> </a:t>
            </a:r>
            <a:endParaRPr lang="en-US">
              <a:ea typeface="Calibri"/>
              <a:cs typeface="Calibri"/>
            </a:endParaRPr>
          </a:p>
          <a:p>
            <a:r>
              <a:rPr lang="en-NZ"/>
              <a:t>Std. -  standard number (All "9xxxx" series are achievement standards and all other reference numbers are unit standards)</a:t>
            </a:r>
            <a:r>
              <a:rPr lang="en-US"/>
              <a:t> .</a:t>
            </a:r>
            <a:endParaRPr lang="en-US">
              <a:ea typeface="Calibri"/>
              <a:cs typeface="Calibri"/>
            </a:endParaRPr>
          </a:p>
          <a:p>
            <a:r>
              <a:rPr lang="en-NZ"/>
              <a:t>Ver. -  version number for this standard.</a:t>
            </a:r>
            <a:r>
              <a:rPr lang="en-US"/>
              <a:t> </a:t>
            </a:r>
            <a:endParaRPr lang="en-US">
              <a:ea typeface="Calibri"/>
              <a:cs typeface="Calibri"/>
            </a:endParaRPr>
          </a:p>
          <a:p>
            <a:r>
              <a:rPr lang="en-NZ" err="1"/>
              <a:t>Asm</a:t>
            </a:r>
            <a:r>
              <a:rPr lang="en-NZ"/>
              <a:t>.  -  assessment mode - either Internal (IN) or External (EX).</a:t>
            </a:r>
            <a:r>
              <a:rPr lang="en-US"/>
              <a:t> </a:t>
            </a:r>
            <a:endParaRPr lang="en-US">
              <a:ea typeface="Calibri"/>
              <a:cs typeface="Calibri"/>
            </a:endParaRPr>
          </a:p>
          <a:p>
            <a:r>
              <a:rPr lang="en-NZ"/>
              <a:t>Provider - provider code of the assessing organisation </a:t>
            </a:r>
            <a:endParaRPr lang="en-US"/>
          </a:p>
          <a:p>
            <a:r>
              <a:rPr lang="en-NZ"/>
              <a:t>Māori - indicates whether an external standard was completed in </a:t>
            </a:r>
            <a:r>
              <a:rPr lang="en-NZ" err="1"/>
              <a:t>Te</a:t>
            </a:r>
            <a:r>
              <a:rPr lang="en-NZ"/>
              <a:t> </a:t>
            </a:r>
            <a:r>
              <a:rPr lang="en-NZ" err="1"/>
              <a:t>reo</a:t>
            </a:r>
            <a:r>
              <a:rPr lang="en-NZ"/>
              <a:t> Māori.</a:t>
            </a:r>
            <a:r>
              <a:rPr lang="en-US"/>
              <a:t> </a:t>
            </a:r>
            <a:endParaRPr lang="en-US">
              <a:ea typeface="Calibri"/>
              <a:cs typeface="Calibri"/>
            </a:endParaRPr>
          </a:p>
          <a:p>
            <a:r>
              <a:rPr lang="en-NZ" err="1"/>
              <a:t>Crd</a:t>
            </a:r>
            <a:r>
              <a:rPr lang="en-NZ"/>
              <a:t>. - credits achieved</a:t>
            </a:r>
            <a:r>
              <a:rPr lang="en-US"/>
              <a:t> </a:t>
            </a:r>
            <a:endParaRPr lang="en-US">
              <a:ea typeface="Calibri"/>
              <a:cs typeface="Calibri"/>
            </a:endParaRPr>
          </a:p>
          <a:p>
            <a:r>
              <a:rPr lang="en-NZ"/>
              <a:t>Result. -  the result achieved. </a:t>
            </a:r>
            <a:endParaRPr lang="en-US"/>
          </a:p>
          <a:p>
            <a:endParaRPr lang="en-NZ"/>
          </a:p>
          <a:p>
            <a:r>
              <a:rPr lang="en-NZ"/>
              <a:t>Note that each standard can have a range of results including "N" for not achieved, "A" for achieved, "M" for achieved with merit, or "E" for achieved with excellence. As some standards can not be awarded all of these results, the result code is shown in bold where a candidate has achieved the maximum possible result for that standard. </a:t>
            </a:r>
            <a:r>
              <a:rPr lang="en-NZ" b="1"/>
              <a:t>N</a:t>
            </a:r>
            <a:r>
              <a:rPr lang="en-NZ"/>
              <a:t> - Not achieved </a:t>
            </a:r>
            <a:r>
              <a:rPr lang="en-NZ" b="1"/>
              <a:t>A</a:t>
            </a:r>
            <a:r>
              <a:rPr lang="en-NZ"/>
              <a:t> - Achieved </a:t>
            </a:r>
            <a:r>
              <a:rPr lang="en-NZ" b="1"/>
              <a:t>M </a:t>
            </a:r>
            <a:r>
              <a:rPr lang="en-NZ"/>
              <a:t>- Merit </a:t>
            </a:r>
            <a:r>
              <a:rPr lang="en-NZ" b="1"/>
              <a:t>E </a:t>
            </a:r>
            <a:r>
              <a:rPr lang="en-NZ"/>
              <a:t>- Excellence </a:t>
            </a:r>
            <a:r>
              <a:rPr lang="en-NZ" b="1"/>
              <a:t>ABS </a:t>
            </a:r>
            <a:r>
              <a:rPr lang="en-NZ"/>
              <a:t>- Absent </a:t>
            </a:r>
            <a:r>
              <a:rPr lang="en-NZ" b="1"/>
              <a:t>SNA </a:t>
            </a:r>
            <a:r>
              <a:rPr lang="en-NZ"/>
              <a:t>- Standard not attempted </a:t>
            </a:r>
            <a:r>
              <a:rPr lang="en-NZ" b="1"/>
              <a:t>RNA </a:t>
            </a:r>
            <a:r>
              <a:rPr lang="en-NZ"/>
              <a:t>- Result not yet available</a:t>
            </a:r>
            <a:r>
              <a:rPr lang="en-US"/>
              <a:t> </a:t>
            </a:r>
            <a:endParaRPr lang="en-NZ"/>
          </a:p>
          <a:p>
            <a:endParaRPr lang="en-NZ"/>
          </a:p>
          <a:p>
            <a:endParaRPr lang="en-NZ">
              <a:ea typeface="Calibri"/>
              <a:cs typeface="Calibri"/>
            </a:endParaRPr>
          </a:p>
          <a:p>
            <a:r>
              <a:rPr lang="en-NZ"/>
              <a:t> </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70E07065-112F-6749-826C-8447B575D05A}" type="slidenum">
              <a:rPr lang="en-US" smtClean="0"/>
              <a:t>12</a:t>
            </a:fld>
            <a:endParaRPr lang="en-US"/>
          </a:p>
        </p:txBody>
      </p:sp>
    </p:spTree>
    <p:extLst>
      <p:ext uri="{BB962C8B-B14F-4D97-AF65-F5344CB8AC3E}">
        <p14:creationId xmlns:p14="http://schemas.microsoft.com/office/powerpoint/2010/main" val="177293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Work out whether endorsement is possible</a:t>
            </a:r>
            <a:r>
              <a:rPr lang="en-NZ"/>
              <a:t>.</a:t>
            </a:r>
          </a:p>
        </p:txBody>
      </p:sp>
      <p:sp>
        <p:nvSpPr>
          <p:cNvPr id="4" name="Slide Number Placeholder 3"/>
          <p:cNvSpPr>
            <a:spLocks noGrp="1"/>
          </p:cNvSpPr>
          <p:nvPr>
            <p:ph type="sldNum" sz="quarter" idx="5"/>
          </p:nvPr>
        </p:nvSpPr>
        <p:spPr/>
        <p:txBody>
          <a:bodyPr/>
          <a:lstStyle/>
          <a:p>
            <a:fld id="{70E07065-112F-6749-826C-8447B575D05A}" type="slidenum">
              <a:rPr lang="en-US" smtClean="0"/>
              <a:t>13</a:t>
            </a:fld>
            <a:endParaRPr lang="en-US"/>
          </a:p>
        </p:txBody>
      </p:sp>
    </p:spTree>
    <p:extLst>
      <p:ext uri="{BB962C8B-B14F-4D97-AF65-F5344CB8AC3E}">
        <p14:creationId xmlns:p14="http://schemas.microsoft.com/office/powerpoint/2010/main" val="363938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NZ" b="1"/>
              <a:t>Learner home - My School Entries and Results </a:t>
            </a:r>
          </a:p>
          <a:p>
            <a:endParaRPr lang="en-NZ" b="1"/>
          </a:p>
          <a:p>
            <a:r>
              <a:rPr lang="en-NZ"/>
              <a:t>Predict the grade you hope to get for a course and understand how this grade will affect endorsement.</a:t>
            </a:r>
          </a:p>
        </p:txBody>
      </p:sp>
      <p:sp>
        <p:nvSpPr>
          <p:cNvPr id="4" name="Slide Number Placeholder 3"/>
          <p:cNvSpPr>
            <a:spLocks noGrp="1"/>
          </p:cNvSpPr>
          <p:nvPr>
            <p:ph type="sldNum" sz="quarter" idx="5"/>
          </p:nvPr>
        </p:nvSpPr>
        <p:spPr/>
        <p:txBody>
          <a:bodyPr/>
          <a:lstStyle/>
          <a:p>
            <a:fld id="{70E07065-112F-6749-826C-8447B575D05A}" type="slidenum">
              <a:rPr lang="en-US" smtClean="0"/>
              <a:t>14</a:t>
            </a:fld>
            <a:endParaRPr lang="en-US"/>
          </a:p>
        </p:txBody>
      </p:sp>
    </p:spTree>
    <p:extLst>
      <p:ext uri="{BB962C8B-B14F-4D97-AF65-F5344CB8AC3E}">
        <p14:creationId xmlns:p14="http://schemas.microsoft.com/office/powerpoint/2010/main" val="4035594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NZ" sz="1200" b="1" i="0" u="none" strike="noStrike" kern="1200">
                <a:solidFill>
                  <a:schemeClr val="tx1"/>
                </a:solidFill>
                <a:effectLst/>
                <a:latin typeface="+mn-lt"/>
                <a:ea typeface="+mn-ea"/>
                <a:cs typeface="+mn-cs"/>
              </a:rPr>
              <a:t>Learner home - My School Entries and Results </a:t>
            </a:r>
            <a:r>
              <a:rPr lang="en-US" sz="1200" b="0" i="0" kern="1200">
                <a:solidFill>
                  <a:schemeClr val="tx1"/>
                </a:solidFill>
                <a:effectLst/>
                <a:latin typeface="+mn-lt"/>
                <a:ea typeface="+mn-ea"/>
                <a:cs typeface="+mn-cs"/>
              </a:rPr>
              <a:t>​</a:t>
            </a:r>
          </a:p>
          <a:p>
            <a:pPr rtl="0" fontAlgn="base"/>
            <a:r>
              <a:rPr lang="en-NZ" sz="1200" b="0" i="0" kern="1200">
                <a:solidFill>
                  <a:schemeClr val="tx1"/>
                </a:solidFill>
                <a:effectLst/>
                <a:latin typeface="+mn-lt"/>
                <a:ea typeface="+mn-ea"/>
                <a:cs typeface="+mn-cs"/>
              </a:rPr>
              <a:t>​</a:t>
            </a:r>
          </a:p>
          <a:p>
            <a:pPr rtl="0" fontAlgn="base"/>
            <a:r>
              <a:rPr lang="en-NZ" sz="1200" b="0" i="0" u="none" strike="noStrike" kern="1200">
                <a:solidFill>
                  <a:schemeClr val="tx1"/>
                </a:solidFill>
                <a:effectLst/>
                <a:latin typeface="+mn-lt"/>
                <a:ea typeface="+mn-ea"/>
                <a:cs typeface="+mn-cs"/>
              </a:rPr>
              <a:t>From All Years tab showing Credit Summaries for All Years and one individual year.</a:t>
            </a:r>
            <a:r>
              <a:rPr lang="en-US" sz="1200" b="0" i="0" kern="1200">
                <a:solidFill>
                  <a:schemeClr val="tx1"/>
                </a:solidFill>
                <a:effectLst/>
                <a:latin typeface="+mn-lt"/>
                <a:ea typeface="+mn-ea"/>
                <a:cs typeface="+mn-cs"/>
              </a:rPr>
              <a:t>​</a:t>
            </a:r>
          </a:p>
          <a:p>
            <a:pPr rtl="0" fontAlgn="base"/>
            <a:r>
              <a:rPr lang="en-NZ" sz="1200" b="0" i="0" kern="1200">
                <a:solidFill>
                  <a:schemeClr val="tx1"/>
                </a:solidFill>
                <a:effectLst/>
                <a:latin typeface="+mn-lt"/>
                <a:ea typeface="+mn-ea"/>
                <a:cs typeface="+mn-cs"/>
              </a:rPr>
              <a:t>​</a:t>
            </a:r>
          </a:p>
          <a:p>
            <a:pPr rtl="0" fontAlgn="base"/>
            <a:r>
              <a:rPr lang="en-NZ" sz="1200" b="0" i="0" u="none" strike="noStrike" kern="1200">
                <a:solidFill>
                  <a:schemeClr val="tx1"/>
                </a:solidFill>
                <a:effectLst/>
                <a:latin typeface="+mn-lt"/>
                <a:ea typeface="+mn-ea"/>
                <a:cs typeface="+mn-cs"/>
              </a:rPr>
              <a:t>Scroll down for further information.</a:t>
            </a:r>
            <a:r>
              <a:rPr lang="en-US" sz="1200" b="0" i="0" kern="1200">
                <a:solidFill>
                  <a:schemeClr val="tx1"/>
                </a:solidFill>
                <a:effectLst/>
                <a:latin typeface="+mn-lt"/>
                <a:ea typeface="+mn-ea"/>
                <a:cs typeface="+mn-cs"/>
              </a:rPr>
              <a:t>​</a:t>
            </a:r>
          </a:p>
          <a:p>
            <a:endParaRPr lang="en-NZ"/>
          </a:p>
        </p:txBody>
      </p:sp>
      <p:sp>
        <p:nvSpPr>
          <p:cNvPr id="4" name="Slide Number Placeholder 3"/>
          <p:cNvSpPr>
            <a:spLocks noGrp="1"/>
          </p:cNvSpPr>
          <p:nvPr>
            <p:ph type="sldNum" sz="quarter" idx="5"/>
          </p:nvPr>
        </p:nvSpPr>
        <p:spPr/>
        <p:txBody>
          <a:bodyPr/>
          <a:lstStyle/>
          <a:p>
            <a:fld id="{70E07065-112F-6749-826C-8447B575D05A}" type="slidenum">
              <a:rPr lang="en-US" smtClean="0"/>
              <a:t>15</a:t>
            </a:fld>
            <a:endParaRPr lang="en-US"/>
          </a:p>
        </p:txBody>
      </p:sp>
    </p:spTree>
    <p:extLst>
      <p:ext uri="{BB962C8B-B14F-4D97-AF65-F5344CB8AC3E}">
        <p14:creationId xmlns:p14="http://schemas.microsoft.com/office/powerpoint/2010/main" val="1501487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NZ" sz="1200" b="1" i="0" u="none" strike="noStrike" kern="1200">
                <a:solidFill>
                  <a:schemeClr val="tx1"/>
                </a:solidFill>
                <a:effectLst/>
                <a:latin typeface="+mn-lt"/>
                <a:ea typeface="+mn-ea"/>
                <a:cs typeface="+mn-cs"/>
              </a:rPr>
              <a:t>Learner home - My School Entries and Results </a:t>
            </a:r>
            <a:r>
              <a:rPr lang="en-US" sz="1200" b="0" i="0" kern="1200" dirty="0">
                <a:solidFill>
                  <a:schemeClr val="tx1"/>
                </a:solidFill>
                <a:effectLst/>
                <a:latin typeface="+mn-lt"/>
                <a:ea typeface="+mn-ea"/>
                <a:cs typeface="+mn-cs"/>
              </a:rPr>
              <a:t>​</a:t>
            </a:r>
          </a:p>
          <a:p>
            <a:pPr rtl="0" fontAlgn="base"/>
            <a:r>
              <a:rPr lang="en-NZ" sz="1200" b="0" i="0" kern="1200" dirty="0">
                <a:solidFill>
                  <a:schemeClr val="tx1"/>
                </a:solidFill>
                <a:effectLst/>
                <a:latin typeface="+mn-lt"/>
                <a:ea typeface="+mn-ea"/>
                <a:cs typeface="+mn-cs"/>
              </a:rPr>
              <a:t>​</a:t>
            </a:r>
          </a:p>
          <a:p>
            <a:pPr rtl="0" fontAlgn="base"/>
            <a:r>
              <a:rPr lang="en-NZ" sz="1200" b="0" i="0" u="none" strike="noStrike" kern="1200" dirty="0">
                <a:solidFill>
                  <a:schemeClr val="tx1"/>
                </a:solidFill>
                <a:effectLst/>
                <a:latin typeface="+mn-lt"/>
                <a:ea typeface="+mn-ea"/>
                <a:cs typeface="+mn-cs"/>
              </a:rPr>
              <a:t>Tab showing Course Credit Summary for that year. Endorsements are also indicated on the table.</a:t>
            </a:r>
            <a:r>
              <a:rPr lang="en-US" sz="1200" b="0" i="0" kern="1200" dirty="0">
                <a:solidFill>
                  <a:schemeClr val="tx1"/>
                </a:solidFill>
                <a:effectLst/>
                <a:latin typeface="+mn-lt"/>
                <a:ea typeface="+mn-ea"/>
                <a:cs typeface="+mn-cs"/>
              </a:rPr>
              <a:t>​</a:t>
            </a:r>
          </a:p>
          <a:p>
            <a:pPr rtl="0" fontAlgn="base"/>
            <a:r>
              <a:rPr lang="en-NZ" sz="1200" b="0" i="0" kern="1200" dirty="0">
                <a:solidFill>
                  <a:schemeClr val="tx1"/>
                </a:solidFill>
                <a:effectLst/>
                <a:latin typeface="+mn-lt"/>
                <a:ea typeface="+mn-ea"/>
                <a:cs typeface="+mn-cs"/>
              </a:rPr>
              <a:t>​</a:t>
            </a:r>
          </a:p>
          <a:p>
            <a:pPr rtl="0" fontAlgn="base"/>
            <a:r>
              <a:rPr lang="en-NZ" sz="1200" b="0" i="0" u="none" strike="noStrike" kern="1200" dirty="0">
                <a:solidFill>
                  <a:schemeClr val="tx1"/>
                </a:solidFill>
                <a:effectLst/>
                <a:latin typeface="+mn-lt"/>
                <a:ea typeface="+mn-ea"/>
                <a:cs typeface="+mn-cs"/>
              </a:rPr>
              <a:t>Scroll down for further information.</a:t>
            </a:r>
            <a:r>
              <a:rPr lang="en-US" sz="1200" b="0" i="0" kern="1200" dirty="0">
                <a:solidFill>
                  <a:schemeClr val="tx1"/>
                </a:solidFill>
                <a:effectLst/>
                <a:latin typeface="+mn-lt"/>
                <a:ea typeface="+mn-ea"/>
                <a:cs typeface="+mn-cs"/>
              </a:rPr>
              <a:t>​</a:t>
            </a:r>
          </a:p>
          <a:p>
            <a:pPr rtl="0" fontAlgn="base"/>
            <a:r>
              <a:rPr lang="en-NZ" sz="1200" b="0" i="0" kern="1200" dirty="0">
                <a:solidFill>
                  <a:schemeClr val="tx1"/>
                </a:solidFill>
                <a:effectLst/>
                <a:latin typeface="+mn-lt"/>
                <a:ea typeface="+mn-ea"/>
                <a:cs typeface="+mn-cs"/>
              </a:rPr>
              <a:t>​</a:t>
            </a:r>
          </a:p>
          <a:p>
            <a:endParaRPr lang="en-NZ" dirty="0"/>
          </a:p>
        </p:txBody>
      </p:sp>
      <p:sp>
        <p:nvSpPr>
          <p:cNvPr id="4" name="Slide Number Placeholder 3"/>
          <p:cNvSpPr>
            <a:spLocks noGrp="1"/>
          </p:cNvSpPr>
          <p:nvPr>
            <p:ph type="sldNum" sz="quarter" idx="5"/>
          </p:nvPr>
        </p:nvSpPr>
        <p:spPr/>
        <p:txBody>
          <a:bodyPr/>
          <a:lstStyle/>
          <a:p>
            <a:fld id="{70E07065-112F-6749-826C-8447B575D05A}" type="slidenum">
              <a:rPr lang="en-US" smtClean="0"/>
              <a:t>16</a:t>
            </a:fld>
            <a:endParaRPr lang="en-US"/>
          </a:p>
        </p:txBody>
      </p:sp>
    </p:spTree>
    <p:extLst>
      <p:ext uri="{BB962C8B-B14F-4D97-AF65-F5344CB8AC3E}">
        <p14:creationId xmlns:p14="http://schemas.microsoft.com/office/powerpoint/2010/main" val="2177515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NZ" sz="1200" b="1" i="0" u="none" strike="noStrike" kern="1200" dirty="0">
                <a:solidFill>
                  <a:schemeClr val="tx1"/>
                </a:solidFill>
                <a:effectLst/>
                <a:latin typeface="+mn-lt"/>
                <a:ea typeface="+mn-ea"/>
                <a:cs typeface="+mn-cs"/>
              </a:rPr>
              <a:t>Learner home - My School Entries and Results </a:t>
            </a:r>
            <a:r>
              <a:rPr lang="en-US" sz="1200" b="0" i="0" kern="1200" dirty="0">
                <a:solidFill>
                  <a:schemeClr val="tx1"/>
                </a:solidFill>
                <a:effectLst/>
                <a:latin typeface="+mn-lt"/>
                <a:ea typeface="+mn-ea"/>
                <a:cs typeface="+mn-cs"/>
              </a:rPr>
              <a:t>​</a:t>
            </a:r>
          </a:p>
          <a:p>
            <a:pPr rtl="0" fontAlgn="base"/>
            <a:endParaRPr lang="en-NZ" sz="1200" b="0" i="0" u="none" strike="noStrike" kern="1200" dirty="0">
              <a:solidFill>
                <a:schemeClr val="tx1"/>
              </a:solidFill>
              <a:effectLst/>
              <a:latin typeface="+mn-lt"/>
              <a:ea typeface="+mn-ea"/>
              <a:cs typeface="+mn-cs"/>
            </a:endParaRPr>
          </a:p>
          <a:p>
            <a:pPr rtl="0" fontAlgn="base"/>
            <a:r>
              <a:rPr lang="en-NZ" sz="1200" b="1" i="0" u="none" strike="noStrike" kern="1200" dirty="0">
                <a:solidFill>
                  <a:schemeClr val="tx1"/>
                </a:solidFill>
                <a:effectLst/>
                <a:latin typeface="+mn-lt"/>
                <a:ea typeface="+mn-ea"/>
                <a:cs typeface="+mn-cs"/>
              </a:rPr>
              <a:t>EX - externally assessed standards </a:t>
            </a:r>
            <a:r>
              <a:rPr lang="en-US" sz="1200" b="1" i="0" kern="1200" dirty="0">
                <a:solidFill>
                  <a:schemeClr val="tx1"/>
                </a:solidFill>
                <a:effectLst/>
                <a:latin typeface="+mn-lt"/>
                <a:ea typeface="+mn-ea"/>
                <a:cs typeface="+mn-cs"/>
              </a:rPr>
              <a:t>​</a:t>
            </a:r>
            <a:endParaRPr lang="en-US" sz="1200" b="1" i="0" kern="1200" dirty="0">
              <a:solidFill>
                <a:schemeClr val="tx1"/>
              </a:solidFill>
              <a:effectLst/>
              <a:latin typeface="+mn-lt"/>
              <a:ea typeface="Calibri"/>
              <a:cs typeface="Calibri"/>
            </a:endParaRPr>
          </a:p>
          <a:p>
            <a:pPr rtl="0" fontAlgn="base"/>
            <a:r>
              <a:rPr lang="en-NZ" sz="1200" b="0" i="0" u="none" strike="noStrike" kern="1200" dirty="0">
                <a:solidFill>
                  <a:schemeClr val="tx1"/>
                </a:solidFill>
                <a:effectLst/>
                <a:latin typeface="+mn-lt"/>
                <a:ea typeface="+mn-ea"/>
                <a:cs typeface="+mn-cs"/>
              </a:rPr>
              <a:t>This shows the standards currently entered in for the end of the year exams.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rtl="0" fontAlgn="base"/>
            <a:r>
              <a:rPr lang="en-NZ" sz="1200" b="1" i="0" u="none" strike="noStrike" kern="1200" dirty="0">
                <a:solidFill>
                  <a:schemeClr val="tx1"/>
                </a:solidFill>
                <a:effectLst/>
                <a:latin typeface="+mn-lt"/>
                <a:ea typeface="+mn-ea"/>
                <a:cs typeface="+mn-cs"/>
              </a:rPr>
              <a:t>Students should check these entries carefully</a:t>
            </a:r>
            <a:r>
              <a:rPr lang="en-NZ" sz="1200" b="0" i="0" u="none" strike="noStrike" kern="1200" dirty="0">
                <a:solidFill>
                  <a:schemeClr val="tx1"/>
                </a:solidFill>
                <a:effectLst/>
                <a:latin typeface="+mn-lt"/>
                <a:ea typeface="+mn-ea"/>
                <a:cs typeface="+mn-cs"/>
              </a:rPr>
              <a:t> for accuracy </a:t>
            </a:r>
            <a:r>
              <a:rPr lang="en-NZ" sz="1200" b="1" i="0" u="none" strike="noStrike" kern="1200" dirty="0">
                <a:solidFill>
                  <a:schemeClr val="tx1"/>
                </a:solidFill>
                <a:effectLst/>
                <a:latin typeface="+mn-lt"/>
                <a:ea typeface="+mn-ea"/>
                <a:cs typeface="+mn-cs"/>
              </a:rPr>
              <a:t>before the end of August. </a:t>
            </a:r>
            <a:r>
              <a:rPr lang="en-NZ"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rtl="0" fontAlgn="base"/>
            <a:r>
              <a:rPr lang="en-NZ" sz="1200" b="0" i="0" u="none" strike="noStrike" kern="1200" dirty="0">
                <a:solidFill>
                  <a:schemeClr val="tx1"/>
                </a:solidFill>
                <a:effectLst/>
                <a:latin typeface="+mn-lt"/>
                <a:ea typeface="+mn-ea"/>
                <a:cs typeface="+mn-cs"/>
              </a:rPr>
              <a:t>The </a:t>
            </a:r>
            <a:r>
              <a:rPr lang="en-NZ" sz="1200" b="1" i="0" u="none" strike="noStrike" kern="1200" dirty="0">
                <a:solidFill>
                  <a:schemeClr val="tx1"/>
                </a:solidFill>
                <a:effectLst/>
                <a:latin typeface="+mn-lt"/>
                <a:ea typeface="+mn-ea"/>
                <a:cs typeface="+mn-cs"/>
              </a:rPr>
              <a:t>1 September data file to NZQA confirms all entries into externally assessed standards</a:t>
            </a:r>
            <a:r>
              <a:rPr lang="en-NZ" sz="1200" b="0" i="0" u="none" strike="noStrike" kern="1200" dirty="0">
                <a:solidFill>
                  <a:schemeClr val="tx1"/>
                </a:solidFill>
                <a:effectLst/>
                <a:latin typeface="+mn-lt"/>
                <a:ea typeface="+mn-ea"/>
                <a:cs typeface="+mn-cs"/>
              </a:rPr>
              <a:t> including Scholarship for candidates to receive personalised papers.</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rtl="0" fontAlgn="base"/>
            <a:r>
              <a:rPr lang="en-NZ" sz="1200" b="0" i="0" u="none" strike="noStrike" kern="1200" dirty="0">
                <a:solidFill>
                  <a:schemeClr val="tx1"/>
                </a:solidFill>
                <a:effectLst/>
                <a:latin typeface="+mn-lt"/>
                <a:ea typeface="+mn-ea"/>
                <a:cs typeface="+mn-cs"/>
              </a:rPr>
              <a:t>No withdrawals from externally assessed standards can be made after September 1st.</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rtl="0" fontAlgn="base"/>
            <a:r>
              <a:rPr lang="en-NZ" sz="1200" b="0" i="0" u="none" strike="noStrike" kern="1200" dirty="0">
                <a:solidFill>
                  <a:schemeClr val="tx1"/>
                </a:solidFill>
                <a:effectLst/>
                <a:latin typeface="+mn-lt"/>
                <a:ea typeface="+mn-ea"/>
                <a:cs typeface="+mn-cs"/>
              </a:rPr>
              <a:t>Results will be entered for these standards at the completion of the NZQA external examination process.</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rtl="0" fontAlgn="base"/>
            <a:r>
              <a:rPr lang="en-NZ" sz="1200" b="0" i="0" kern="1200" dirty="0">
                <a:solidFill>
                  <a:schemeClr val="tx1"/>
                </a:solidFill>
                <a:effectLst/>
                <a:latin typeface="+mn-lt"/>
                <a:ea typeface="+mn-ea"/>
                <a:cs typeface="+mn-cs"/>
              </a:rPr>
              <a:t>​</a:t>
            </a:r>
            <a:endParaRPr lang="en-NZ" sz="1200" b="0" i="0" kern="1200" dirty="0">
              <a:solidFill>
                <a:schemeClr val="tx1"/>
              </a:solidFill>
              <a:effectLst/>
              <a:latin typeface="+mn-lt"/>
              <a:ea typeface="Calibri"/>
              <a:cs typeface="Calibri"/>
            </a:endParaRPr>
          </a:p>
          <a:p>
            <a:pPr rtl="0" fontAlgn="base"/>
            <a:r>
              <a:rPr lang="en-NZ" sz="1200" b="1" i="0" u="none" strike="noStrike" kern="1200" dirty="0">
                <a:solidFill>
                  <a:schemeClr val="tx1"/>
                </a:solidFill>
                <a:effectLst/>
                <a:latin typeface="+mn-lt"/>
                <a:ea typeface="+mn-ea"/>
                <a:cs typeface="+mn-cs"/>
              </a:rPr>
              <a:t>IN - internally assessed standards.</a:t>
            </a:r>
            <a:endParaRPr lang="en-US" sz="1200" b="1" i="0" kern="1200" dirty="0">
              <a:solidFill>
                <a:schemeClr val="tx1"/>
              </a:solidFill>
              <a:effectLst/>
              <a:latin typeface="+mn-lt"/>
              <a:ea typeface="Calibri"/>
              <a:cs typeface="Calibri"/>
            </a:endParaRPr>
          </a:p>
          <a:p>
            <a:pPr rtl="0" fontAlgn="base"/>
            <a:r>
              <a:rPr lang="en-NZ" sz="1200" i="0" u="none" strike="noStrike" kern="1200" dirty="0">
                <a:solidFill>
                  <a:schemeClr val="tx1"/>
                </a:solidFill>
                <a:effectLst/>
                <a:latin typeface="+mn-lt"/>
                <a:ea typeface="+mn-ea"/>
                <a:cs typeface="+mn-cs"/>
              </a:rPr>
              <a:t>Competed</a:t>
            </a:r>
            <a:r>
              <a:rPr lang="en-NZ" sz="1200" b="0" i="0" u="none" strike="noStrike" kern="1200" dirty="0">
                <a:solidFill>
                  <a:schemeClr val="tx1"/>
                </a:solidFill>
                <a:effectLst/>
                <a:latin typeface="+mn-lt"/>
                <a:ea typeface="+mn-ea"/>
                <a:cs typeface="+mn-cs"/>
              </a:rPr>
              <a:t> internally assessed standards show the result and if applicable the number of credits gained.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fontAlgn="base"/>
            <a:r>
              <a:rPr lang="en-NZ" sz="1200" b="1" i="0" u="none" strike="noStrike" kern="1200" dirty="0">
                <a:solidFill>
                  <a:schemeClr val="tx1"/>
                </a:solidFill>
                <a:effectLst/>
                <a:latin typeface="+mn-lt"/>
                <a:ea typeface="+mn-ea"/>
                <a:cs typeface="+mn-cs"/>
              </a:rPr>
              <a:t>No withdrawals</a:t>
            </a:r>
            <a:r>
              <a:rPr lang="en-NZ" sz="1200" b="0" i="0" u="none" strike="noStrike" kern="1200" dirty="0">
                <a:solidFill>
                  <a:schemeClr val="tx1"/>
                </a:solidFill>
                <a:effectLst/>
                <a:latin typeface="+mn-lt"/>
                <a:ea typeface="+mn-ea"/>
                <a:cs typeface="+mn-cs"/>
              </a:rPr>
              <a:t> from internally assessed standards can be made after</a:t>
            </a:r>
            <a:r>
              <a:rPr lang="en-NZ" dirty="0"/>
              <a:t> </a:t>
            </a:r>
            <a:r>
              <a:rPr lang="en-NZ" b="1" dirty="0"/>
              <a:t>1</a:t>
            </a:r>
            <a:r>
              <a:rPr lang="en-NZ" sz="1200" b="1" i="0" u="none" strike="noStrike" kern="1200" dirty="0">
                <a:solidFill>
                  <a:schemeClr val="tx1"/>
                </a:solidFill>
                <a:effectLst/>
                <a:latin typeface="+mn-lt"/>
                <a:ea typeface="+mn-ea"/>
                <a:cs typeface="+mn-cs"/>
              </a:rPr>
              <a:t> December </a:t>
            </a:r>
            <a:r>
              <a:rPr lang="en-NZ" sz="1200" b="1" i="0" kern="1200" dirty="0">
                <a:solidFill>
                  <a:schemeClr val="tx1"/>
                </a:solidFill>
                <a:effectLst/>
                <a:latin typeface="+mn-lt"/>
                <a:ea typeface="+mn-ea"/>
                <a:cs typeface="+mn-cs"/>
              </a:rPr>
              <a:t>​</a:t>
            </a:r>
            <a:endParaRPr lang="en-NZ" sz="1200" b="1" i="0" kern="1200" dirty="0">
              <a:solidFill>
                <a:schemeClr val="tx1"/>
              </a:solidFill>
              <a:effectLst/>
              <a:latin typeface="+mn-lt"/>
              <a:ea typeface="Calibri"/>
              <a:cs typeface="Calibri"/>
            </a:endParaRPr>
          </a:p>
          <a:p>
            <a:pPr rtl="0" fontAlgn="base"/>
            <a:r>
              <a:rPr lang="en-NZ" sz="1200" b="0" i="0" kern="1200" dirty="0">
                <a:solidFill>
                  <a:schemeClr val="tx1"/>
                </a:solidFill>
                <a:effectLst/>
                <a:latin typeface="+mn-lt"/>
                <a:ea typeface="+mn-ea"/>
                <a:cs typeface="+mn-cs"/>
              </a:rPr>
              <a:t>​</a:t>
            </a:r>
            <a:endParaRPr lang="en-NZ" sz="1200" b="0" i="0" kern="1200" dirty="0">
              <a:solidFill>
                <a:schemeClr val="tx1"/>
              </a:solidFill>
              <a:effectLst/>
              <a:latin typeface="+mn-lt"/>
              <a:ea typeface="Calibri"/>
              <a:cs typeface="Calibri"/>
            </a:endParaRPr>
          </a:p>
          <a:p>
            <a:pPr rtl="0" fontAlgn="base"/>
            <a:r>
              <a:rPr lang="en-NZ" sz="1200" b="1" i="0" u="none" strike="noStrike" kern="1200" dirty="0">
                <a:solidFill>
                  <a:schemeClr val="tx1"/>
                </a:solidFill>
                <a:effectLst/>
                <a:latin typeface="+mn-lt"/>
                <a:ea typeface="+mn-ea"/>
                <a:cs typeface="+mn-cs"/>
              </a:rPr>
              <a:t>Education Organisation</a:t>
            </a:r>
            <a:r>
              <a:rPr lang="en-US" sz="1200" b="1" i="0" kern="1200" dirty="0">
                <a:solidFill>
                  <a:schemeClr val="tx1"/>
                </a:solidFill>
                <a:effectLst/>
                <a:latin typeface="+mn-lt"/>
                <a:ea typeface="+mn-ea"/>
                <a:cs typeface="+mn-cs"/>
              </a:rPr>
              <a:t>​</a:t>
            </a:r>
            <a:endParaRPr lang="en-US" sz="1200" b="1" i="0" kern="1200" dirty="0">
              <a:solidFill>
                <a:schemeClr val="tx1"/>
              </a:solidFill>
              <a:effectLst/>
              <a:latin typeface="+mn-lt"/>
              <a:ea typeface="Calibri"/>
              <a:cs typeface="Calibri"/>
            </a:endParaRPr>
          </a:p>
          <a:p>
            <a:pPr rtl="0" fontAlgn="base"/>
            <a:r>
              <a:rPr lang="en-NZ" sz="1200" b="0" i="0" u="none" strike="noStrike" kern="1200" dirty="0" err="1">
                <a:solidFill>
                  <a:schemeClr val="tx1"/>
                </a:solidFill>
                <a:effectLst/>
                <a:latin typeface="+mn-lt"/>
                <a:ea typeface="+mn-ea"/>
                <a:cs typeface="+mn-cs"/>
              </a:rPr>
              <a:t>Enr</a:t>
            </a:r>
            <a:r>
              <a:rPr lang="en-NZ" sz="1200" b="0" i="0" u="none" strike="noStrike" kern="1200" dirty="0">
                <a:solidFill>
                  <a:schemeClr val="tx1"/>
                </a:solidFill>
                <a:effectLst/>
                <a:latin typeface="+mn-lt"/>
                <a:ea typeface="+mn-ea"/>
                <a:cs typeface="+mn-cs"/>
              </a:rPr>
              <a:t>. – Enrolled school. This is the code of the ‘home school’ of the student, the school they are enrolled in.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rtl="0" fontAlgn="base"/>
            <a:r>
              <a:rPr lang="en-NZ" sz="1200" b="0" i="0" u="none" strike="noStrike" kern="1200" dirty="0">
                <a:solidFill>
                  <a:schemeClr val="tx1"/>
                </a:solidFill>
                <a:effectLst/>
                <a:latin typeface="+mn-lt"/>
                <a:ea typeface="+mn-ea"/>
                <a:cs typeface="+mn-cs"/>
              </a:rPr>
              <a:t>Ext. – Where assessment is undertaken with an outside provider, the outside provider code will show here. </a:t>
            </a:r>
            <a:r>
              <a:rPr lang="en-NZ" dirty="0"/>
              <a:t>e</a:t>
            </a:r>
            <a:r>
              <a:rPr lang="en-NZ" sz="1200" b="0" i="0" u="none" strike="noStrike" kern="1200" dirty="0">
                <a:solidFill>
                  <a:schemeClr val="tx1"/>
                </a:solidFill>
                <a:effectLst/>
                <a:latin typeface="+mn-lt"/>
                <a:ea typeface="+mn-ea"/>
                <a:cs typeface="+mn-cs"/>
              </a:rPr>
              <a:t>.g. If 498 were shown in the grey column above this would mean assessment had been undertaken through Te Kura / The Correspondence School. </a:t>
            </a:r>
            <a:r>
              <a:rPr lang="en-US" sz="1200" b="0" i="0" kern="1200" dirty="0">
                <a:solidFill>
                  <a:schemeClr val="tx1"/>
                </a:solidFill>
                <a:effectLst/>
                <a:latin typeface="+mn-lt"/>
                <a:ea typeface="+mn-ea"/>
                <a:cs typeface="+mn-cs"/>
              </a:rPr>
              <a:t>​</a:t>
            </a:r>
            <a:endParaRPr lang="en-US" sz="1200" b="0" i="0" kern="1200" dirty="0">
              <a:solidFill>
                <a:schemeClr val="tx1"/>
              </a:solidFill>
              <a:effectLst/>
              <a:latin typeface="+mn-lt"/>
              <a:ea typeface="Calibri"/>
              <a:cs typeface="Calibri"/>
            </a:endParaRPr>
          </a:p>
          <a:p>
            <a:pPr rtl="0" fontAlgn="base"/>
            <a:r>
              <a:rPr lang="en-NZ" sz="1200" b="0" i="0" kern="1200" dirty="0">
                <a:solidFill>
                  <a:schemeClr val="tx1"/>
                </a:solidFill>
                <a:effectLst/>
                <a:latin typeface="+mn-lt"/>
                <a:ea typeface="+mn-ea"/>
                <a:cs typeface="+mn-cs"/>
              </a:rPr>
              <a:t>​</a:t>
            </a:r>
            <a:endParaRPr lang="en-NZ" sz="1200" b="0" i="0" kern="1200" dirty="0">
              <a:solidFill>
                <a:schemeClr val="tx1"/>
              </a:solidFill>
              <a:effectLst/>
              <a:latin typeface="+mn-lt"/>
              <a:ea typeface="Calibri"/>
              <a:cs typeface="Calibri"/>
            </a:endParaRPr>
          </a:p>
          <a:p>
            <a:pPr rtl="0" fontAlgn="base"/>
            <a:r>
              <a:rPr lang="en-NZ" sz="1200" b="0" i="0" kern="1200" dirty="0">
                <a:solidFill>
                  <a:schemeClr val="tx1"/>
                </a:solidFill>
                <a:effectLst/>
                <a:latin typeface="+mn-lt"/>
                <a:ea typeface="+mn-ea"/>
                <a:cs typeface="+mn-cs"/>
              </a:rPr>
              <a:t>​</a:t>
            </a:r>
            <a:endParaRPr lang="en-NZ" sz="1200" b="0" i="0" kern="1200" dirty="0">
              <a:solidFill>
                <a:schemeClr val="tx1"/>
              </a:solidFill>
              <a:effectLst/>
              <a:latin typeface="+mn-lt"/>
              <a:ea typeface="Calibri"/>
              <a:cs typeface="Calibri"/>
            </a:endParaRPr>
          </a:p>
          <a:p>
            <a:endParaRPr lang="en-NZ" dirty="0"/>
          </a:p>
        </p:txBody>
      </p:sp>
      <p:sp>
        <p:nvSpPr>
          <p:cNvPr id="4" name="Slide Number Placeholder 3"/>
          <p:cNvSpPr>
            <a:spLocks noGrp="1"/>
          </p:cNvSpPr>
          <p:nvPr>
            <p:ph type="sldNum" sz="quarter" idx="5"/>
          </p:nvPr>
        </p:nvSpPr>
        <p:spPr/>
        <p:txBody>
          <a:bodyPr/>
          <a:lstStyle/>
          <a:p>
            <a:fld id="{70E07065-112F-6749-826C-8447B575D05A}" type="slidenum">
              <a:rPr lang="en-US" smtClean="0"/>
              <a:t>17</a:t>
            </a:fld>
            <a:endParaRPr lang="en-US"/>
          </a:p>
        </p:txBody>
      </p:sp>
    </p:spTree>
    <p:extLst>
      <p:ext uri="{BB962C8B-B14F-4D97-AF65-F5344CB8AC3E}">
        <p14:creationId xmlns:p14="http://schemas.microsoft.com/office/powerpoint/2010/main" val="3056440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Access assessed scripts through the Entries and Results area by clicking on the standards in blue. </a:t>
            </a:r>
          </a:p>
          <a:p>
            <a:r>
              <a:rPr lang="en-NZ" dirty="0"/>
              <a:t>They turn purple once they have been accessed.</a:t>
            </a:r>
          </a:p>
          <a:p>
            <a:endParaRPr lang="en-NZ" dirty="0"/>
          </a:p>
        </p:txBody>
      </p:sp>
      <p:sp>
        <p:nvSpPr>
          <p:cNvPr id="4" name="Slide Number Placeholder 3"/>
          <p:cNvSpPr>
            <a:spLocks noGrp="1"/>
          </p:cNvSpPr>
          <p:nvPr>
            <p:ph type="sldNum" sz="quarter" idx="5"/>
          </p:nvPr>
        </p:nvSpPr>
        <p:spPr/>
        <p:txBody>
          <a:bodyPr/>
          <a:lstStyle/>
          <a:p>
            <a:fld id="{70E07065-112F-6749-826C-8447B575D05A}" type="slidenum">
              <a:rPr lang="en-US" smtClean="0"/>
              <a:t>18</a:t>
            </a:fld>
            <a:endParaRPr lang="en-US"/>
          </a:p>
        </p:txBody>
      </p:sp>
    </p:spTree>
    <p:extLst>
      <p:ext uri="{BB962C8B-B14F-4D97-AF65-F5344CB8AC3E}">
        <p14:creationId xmlns:p14="http://schemas.microsoft.com/office/powerpoint/2010/main" val="251640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The next page provides the standard summary of marks and assessed script access</a:t>
            </a:r>
          </a:p>
        </p:txBody>
      </p:sp>
      <p:sp>
        <p:nvSpPr>
          <p:cNvPr id="4" name="Slide Number Placeholder 3"/>
          <p:cNvSpPr>
            <a:spLocks noGrp="1"/>
          </p:cNvSpPr>
          <p:nvPr>
            <p:ph type="sldNum" sz="quarter" idx="5"/>
          </p:nvPr>
        </p:nvSpPr>
        <p:spPr/>
        <p:txBody>
          <a:bodyPr/>
          <a:lstStyle/>
          <a:p>
            <a:fld id="{70E07065-112F-6749-826C-8447B575D05A}" type="slidenum">
              <a:rPr lang="en-US" smtClean="0"/>
              <a:t>19</a:t>
            </a:fld>
            <a:endParaRPr lang="en-US"/>
          </a:p>
        </p:txBody>
      </p:sp>
    </p:spTree>
    <p:extLst>
      <p:ext uri="{BB962C8B-B14F-4D97-AF65-F5344CB8AC3E}">
        <p14:creationId xmlns:p14="http://schemas.microsoft.com/office/powerpoint/2010/main" val="354011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Actions students can complete when using their Learner login.</a:t>
            </a:r>
          </a:p>
        </p:txBody>
      </p:sp>
      <p:sp>
        <p:nvSpPr>
          <p:cNvPr id="4" name="Slide Number Placeholder 3"/>
          <p:cNvSpPr>
            <a:spLocks noGrp="1"/>
          </p:cNvSpPr>
          <p:nvPr>
            <p:ph type="sldNum" sz="quarter" idx="5"/>
          </p:nvPr>
        </p:nvSpPr>
        <p:spPr/>
        <p:txBody>
          <a:bodyPr/>
          <a:lstStyle/>
          <a:p>
            <a:fld id="{70E07065-112F-6749-826C-8447B575D05A}" type="slidenum">
              <a:rPr lang="en-US" smtClean="0"/>
              <a:t>2</a:t>
            </a:fld>
            <a:endParaRPr lang="en-US"/>
          </a:p>
        </p:txBody>
      </p:sp>
    </p:spTree>
    <p:extLst>
      <p:ext uri="{BB962C8B-B14F-4D97-AF65-F5344CB8AC3E}">
        <p14:creationId xmlns:p14="http://schemas.microsoft.com/office/powerpoint/2010/main" val="15636063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You can save a copy of your Record of Achievement and/or order a printed copy from NZQA through the </a:t>
            </a:r>
            <a:r>
              <a:rPr lang="en-NZ" b="1" i="1"/>
              <a:t>Order Documents </a:t>
            </a:r>
            <a:r>
              <a:rPr lang="en-NZ"/>
              <a:t>hyperlink in the side bar.</a:t>
            </a:r>
          </a:p>
        </p:txBody>
      </p:sp>
      <p:sp>
        <p:nvSpPr>
          <p:cNvPr id="4" name="Slide Number Placeholder 3"/>
          <p:cNvSpPr>
            <a:spLocks noGrp="1"/>
          </p:cNvSpPr>
          <p:nvPr>
            <p:ph type="sldNum" sz="quarter" idx="5"/>
          </p:nvPr>
        </p:nvSpPr>
        <p:spPr/>
        <p:txBody>
          <a:bodyPr/>
          <a:lstStyle/>
          <a:p>
            <a:fld id="{70E07065-112F-6749-826C-8447B575D05A}" type="slidenum">
              <a:rPr lang="en-US" smtClean="0"/>
              <a:t>20</a:t>
            </a:fld>
            <a:endParaRPr lang="en-US"/>
          </a:p>
        </p:txBody>
      </p:sp>
    </p:spTree>
    <p:extLst>
      <p:ext uri="{BB962C8B-B14F-4D97-AF65-F5344CB8AC3E}">
        <p14:creationId xmlns:p14="http://schemas.microsoft.com/office/powerpoint/2010/main" val="1703524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There are different ways to view a student's results through the Record of Achievement.</a:t>
            </a:r>
          </a:p>
          <a:p>
            <a:endParaRPr lang="en-US">
              <a:ea typeface="Calibri"/>
              <a:cs typeface="Calibri"/>
            </a:endParaRPr>
          </a:p>
          <a:p>
            <a:r>
              <a:rPr lang="en-US">
                <a:ea typeface="Calibri"/>
                <a:cs typeface="Calibri"/>
              </a:rPr>
              <a:t>For example, you can see Course Endorsements in Date Order or view achievement in a particular NCEA subject for all years.</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70E07065-112F-6749-826C-8447B575D05A}" type="slidenum">
              <a:rPr lang="en-US" smtClean="0"/>
              <a:t>21</a:t>
            </a:fld>
            <a:endParaRPr lang="en-US"/>
          </a:p>
        </p:txBody>
      </p:sp>
    </p:spTree>
    <p:extLst>
      <p:ext uri="{BB962C8B-B14F-4D97-AF65-F5344CB8AC3E}">
        <p14:creationId xmlns:p14="http://schemas.microsoft.com/office/powerpoint/2010/main" val="365951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Keep details updated in My Account Details.  In particular it's important to ensure you are using an email address NZQA can contact you on after you have left school.</a:t>
            </a:r>
          </a:p>
        </p:txBody>
      </p:sp>
      <p:sp>
        <p:nvSpPr>
          <p:cNvPr id="4" name="Slide Number Placeholder 3"/>
          <p:cNvSpPr>
            <a:spLocks noGrp="1"/>
          </p:cNvSpPr>
          <p:nvPr>
            <p:ph type="sldNum" sz="quarter" idx="5"/>
          </p:nvPr>
        </p:nvSpPr>
        <p:spPr/>
        <p:txBody>
          <a:bodyPr/>
          <a:lstStyle/>
          <a:p>
            <a:fld id="{70E07065-112F-6749-826C-8447B575D05A}" type="slidenum">
              <a:rPr lang="en-US" smtClean="0"/>
              <a:t>22</a:t>
            </a:fld>
            <a:endParaRPr lang="en-US"/>
          </a:p>
        </p:txBody>
      </p:sp>
    </p:spTree>
    <p:extLst>
      <p:ext uri="{BB962C8B-B14F-4D97-AF65-F5344CB8AC3E}">
        <p14:creationId xmlns:p14="http://schemas.microsoft.com/office/powerpoint/2010/main" val="3212048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Many certificates &amp; qualifications documents are free if you order them in the year of study. If you leave it till later,  you may incur a fee.</a:t>
            </a:r>
          </a:p>
        </p:txBody>
      </p:sp>
      <p:sp>
        <p:nvSpPr>
          <p:cNvPr id="4" name="Slide Number Placeholder 3"/>
          <p:cNvSpPr>
            <a:spLocks noGrp="1"/>
          </p:cNvSpPr>
          <p:nvPr>
            <p:ph type="sldNum" sz="quarter" idx="5"/>
          </p:nvPr>
        </p:nvSpPr>
        <p:spPr/>
        <p:txBody>
          <a:bodyPr/>
          <a:lstStyle/>
          <a:p>
            <a:fld id="{70E07065-112F-6749-826C-8447B575D05A}" type="slidenum">
              <a:rPr lang="en-US" smtClean="0"/>
              <a:t>23</a:t>
            </a:fld>
            <a:endParaRPr lang="en-US"/>
          </a:p>
        </p:txBody>
      </p:sp>
    </p:spTree>
    <p:extLst>
      <p:ext uri="{BB962C8B-B14F-4D97-AF65-F5344CB8AC3E}">
        <p14:creationId xmlns:p14="http://schemas.microsoft.com/office/powerpoint/2010/main" val="3523807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A quick check can tell you if your first year of Tertiary study will be fees free.</a:t>
            </a:r>
          </a:p>
        </p:txBody>
      </p:sp>
      <p:sp>
        <p:nvSpPr>
          <p:cNvPr id="4" name="Slide Number Placeholder 3"/>
          <p:cNvSpPr>
            <a:spLocks noGrp="1"/>
          </p:cNvSpPr>
          <p:nvPr>
            <p:ph type="sldNum" sz="quarter" idx="5"/>
          </p:nvPr>
        </p:nvSpPr>
        <p:spPr/>
        <p:txBody>
          <a:bodyPr/>
          <a:lstStyle/>
          <a:p>
            <a:fld id="{70E07065-112F-6749-826C-8447B575D05A}" type="slidenum">
              <a:rPr lang="en-US" smtClean="0"/>
              <a:t>24</a:t>
            </a:fld>
            <a:endParaRPr lang="en-US"/>
          </a:p>
        </p:txBody>
      </p:sp>
    </p:spTree>
    <p:extLst>
      <p:ext uri="{BB962C8B-B14F-4D97-AF65-F5344CB8AC3E}">
        <p14:creationId xmlns:p14="http://schemas.microsoft.com/office/powerpoint/2010/main" val="1323113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A quick check can tell you if your first year of Tertiary study will be fees free.</a:t>
            </a:r>
          </a:p>
        </p:txBody>
      </p:sp>
      <p:sp>
        <p:nvSpPr>
          <p:cNvPr id="4" name="Slide Number Placeholder 3"/>
          <p:cNvSpPr>
            <a:spLocks noGrp="1"/>
          </p:cNvSpPr>
          <p:nvPr>
            <p:ph type="sldNum" sz="quarter" idx="5"/>
          </p:nvPr>
        </p:nvSpPr>
        <p:spPr/>
        <p:txBody>
          <a:bodyPr/>
          <a:lstStyle/>
          <a:p>
            <a:fld id="{70E07065-112F-6749-826C-8447B575D05A}" type="slidenum">
              <a:rPr lang="en-US" smtClean="0"/>
              <a:t>25</a:t>
            </a:fld>
            <a:endParaRPr lang="en-US"/>
          </a:p>
        </p:txBody>
      </p:sp>
    </p:spTree>
    <p:extLst>
      <p:ext uri="{BB962C8B-B14F-4D97-AF65-F5344CB8AC3E}">
        <p14:creationId xmlns:p14="http://schemas.microsoft.com/office/powerpoint/2010/main" val="3224516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Actions students can complete when using their Learner login.</a:t>
            </a:r>
          </a:p>
        </p:txBody>
      </p:sp>
      <p:sp>
        <p:nvSpPr>
          <p:cNvPr id="4" name="Slide Number Placeholder 3"/>
          <p:cNvSpPr>
            <a:spLocks noGrp="1"/>
          </p:cNvSpPr>
          <p:nvPr>
            <p:ph type="sldNum" sz="quarter" idx="5"/>
          </p:nvPr>
        </p:nvSpPr>
        <p:spPr/>
        <p:txBody>
          <a:bodyPr/>
          <a:lstStyle/>
          <a:p>
            <a:fld id="{70E07065-112F-6749-826C-8447B575D05A}" type="slidenum">
              <a:rPr lang="en-US" smtClean="0"/>
              <a:t>3</a:t>
            </a:fld>
            <a:endParaRPr lang="en-US"/>
          </a:p>
        </p:txBody>
      </p:sp>
    </p:spTree>
    <p:extLst>
      <p:ext uri="{BB962C8B-B14F-4D97-AF65-F5344CB8AC3E}">
        <p14:creationId xmlns:p14="http://schemas.microsoft.com/office/powerpoint/2010/main" val="423174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Login</a:t>
            </a:r>
            <a:endParaRPr lang="en-US"/>
          </a:p>
          <a:p>
            <a:endParaRPr lang="en-NZ"/>
          </a:p>
          <a:p>
            <a:r>
              <a:rPr lang="en-NZ"/>
              <a:t>First time users must register first through this link.</a:t>
            </a:r>
            <a:endParaRPr lang="en-US"/>
          </a:p>
          <a:p>
            <a:endParaRPr lang="en-NZ"/>
          </a:p>
          <a:p>
            <a:r>
              <a:rPr lang="en-NZ"/>
              <a:t>Students new to NCEA will be unable to register here until their school has sent through its first submission file to NZQA, (usually by May 1st). </a:t>
            </a:r>
            <a:endParaRPr lang="en-US"/>
          </a:p>
          <a:p>
            <a:endParaRPr lang="en-NZ"/>
          </a:p>
          <a:p>
            <a:endParaRPr lang="en-US">
              <a:cs typeface="Calibri"/>
            </a:endParaRPr>
          </a:p>
        </p:txBody>
      </p:sp>
      <p:sp>
        <p:nvSpPr>
          <p:cNvPr id="4" name="Slide Number Placeholder 3"/>
          <p:cNvSpPr>
            <a:spLocks noGrp="1"/>
          </p:cNvSpPr>
          <p:nvPr>
            <p:ph type="sldNum" sz="quarter" idx="5"/>
          </p:nvPr>
        </p:nvSpPr>
        <p:spPr/>
        <p:txBody>
          <a:bodyPr/>
          <a:lstStyle/>
          <a:p>
            <a:fld id="{70E07065-112F-6749-826C-8447B575D05A}" type="slidenum">
              <a:rPr lang="en-US" smtClean="0"/>
              <a:t>4</a:t>
            </a:fld>
            <a:endParaRPr lang="en-US"/>
          </a:p>
        </p:txBody>
      </p:sp>
    </p:spTree>
    <p:extLst>
      <p:ext uri="{BB962C8B-B14F-4D97-AF65-F5344CB8AC3E}">
        <p14:creationId xmlns:p14="http://schemas.microsoft.com/office/powerpoint/2010/main" val="483842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Login</a:t>
            </a:r>
            <a:endParaRPr lang="en-US"/>
          </a:p>
          <a:p>
            <a:endParaRPr lang="en-NZ"/>
          </a:p>
          <a:p>
            <a:r>
              <a:rPr lang="en-NZ"/>
              <a:t>First time users must register first through this link.</a:t>
            </a:r>
            <a:endParaRPr lang="en-US"/>
          </a:p>
          <a:p>
            <a:endParaRPr lang="en-NZ"/>
          </a:p>
          <a:p>
            <a:r>
              <a:rPr lang="en-NZ"/>
              <a:t>Students new to NCEA will be unable to register here until their school has sent through its first submission file to NZQA, (usually by May 1st). </a:t>
            </a:r>
            <a:endParaRPr lang="en-US"/>
          </a:p>
          <a:p>
            <a:endParaRPr lang="en-NZ"/>
          </a:p>
          <a:p>
            <a:endParaRPr lang="en-US">
              <a:cs typeface="Calibri"/>
            </a:endParaRPr>
          </a:p>
        </p:txBody>
      </p:sp>
      <p:sp>
        <p:nvSpPr>
          <p:cNvPr id="4" name="Slide Number Placeholder 3"/>
          <p:cNvSpPr>
            <a:spLocks noGrp="1"/>
          </p:cNvSpPr>
          <p:nvPr>
            <p:ph type="sldNum" sz="quarter" idx="5"/>
          </p:nvPr>
        </p:nvSpPr>
        <p:spPr/>
        <p:txBody>
          <a:bodyPr/>
          <a:lstStyle/>
          <a:p>
            <a:fld id="{70E07065-112F-6749-826C-8447B575D05A}" type="slidenum">
              <a:rPr lang="en-US" smtClean="0"/>
              <a:t>5</a:t>
            </a:fld>
            <a:endParaRPr lang="en-US"/>
          </a:p>
        </p:txBody>
      </p:sp>
    </p:spTree>
    <p:extLst>
      <p:ext uri="{BB962C8B-B14F-4D97-AF65-F5344CB8AC3E}">
        <p14:creationId xmlns:p14="http://schemas.microsoft.com/office/powerpoint/2010/main" val="6153103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Create an NZQA Account</a:t>
            </a:r>
          </a:p>
          <a:p>
            <a:endParaRPr lang="en-NZ" b="1">
              <a:cs typeface="Calibri"/>
            </a:endParaRPr>
          </a:p>
          <a:p>
            <a:r>
              <a:rPr lang="en-NZ">
                <a:cs typeface="Calibri"/>
              </a:rPr>
              <a:t>You may want to use an address that will be ongoing so you can maintain access to your account in future.</a:t>
            </a:r>
          </a:p>
        </p:txBody>
      </p:sp>
      <p:sp>
        <p:nvSpPr>
          <p:cNvPr id="4" name="Slide Number Placeholder 3"/>
          <p:cNvSpPr>
            <a:spLocks noGrp="1"/>
          </p:cNvSpPr>
          <p:nvPr>
            <p:ph type="sldNum" sz="quarter" idx="5"/>
          </p:nvPr>
        </p:nvSpPr>
        <p:spPr/>
        <p:txBody>
          <a:bodyPr/>
          <a:lstStyle/>
          <a:p>
            <a:fld id="{70E07065-112F-6749-826C-8447B575D05A}" type="slidenum">
              <a:rPr lang="en-US" smtClean="0"/>
              <a:t>6</a:t>
            </a:fld>
            <a:endParaRPr lang="en-US"/>
          </a:p>
        </p:txBody>
      </p:sp>
    </p:spTree>
    <p:extLst>
      <p:ext uri="{BB962C8B-B14F-4D97-AF65-F5344CB8AC3E}">
        <p14:creationId xmlns:p14="http://schemas.microsoft.com/office/powerpoint/2010/main" val="26259008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a:t>Log in to your Account</a:t>
            </a:r>
          </a:p>
        </p:txBody>
      </p:sp>
      <p:sp>
        <p:nvSpPr>
          <p:cNvPr id="4" name="Slide Number Placeholder 3"/>
          <p:cNvSpPr>
            <a:spLocks noGrp="1"/>
          </p:cNvSpPr>
          <p:nvPr>
            <p:ph type="sldNum" sz="quarter" idx="5"/>
          </p:nvPr>
        </p:nvSpPr>
        <p:spPr/>
        <p:txBody>
          <a:bodyPr/>
          <a:lstStyle/>
          <a:p>
            <a:fld id="{70E07065-112F-6749-826C-8447B575D05A}" type="slidenum">
              <a:rPr lang="en-US" smtClean="0"/>
              <a:t>7</a:t>
            </a:fld>
            <a:endParaRPr lang="en-US"/>
          </a:p>
        </p:txBody>
      </p:sp>
    </p:spTree>
    <p:extLst>
      <p:ext uri="{BB962C8B-B14F-4D97-AF65-F5344CB8AC3E}">
        <p14:creationId xmlns:p14="http://schemas.microsoft.com/office/powerpoint/2010/main" val="1938486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Learner login</a:t>
            </a:r>
            <a:endParaRPr lang="en-US"/>
          </a:p>
          <a:p>
            <a:endParaRPr lang="en-NZ" b="1">
              <a:cs typeface="Calibri"/>
            </a:endParaRPr>
          </a:p>
          <a:p>
            <a:r>
              <a:rPr lang="en-NZ" b="1">
                <a:cs typeface="Calibri"/>
              </a:rPr>
              <a:t>There are two easy ways to reset your password: by email and by using the </a:t>
            </a:r>
            <a:r>
              <a:rPr lang="en-NZ" b="1" err="1">
                <a:cs typeface="Calibri"/>
              </a:rPr>
              <a:t>ChatBot</a:t>
            </a:r>
            <a:endParaRPr lang="en-NZ" b="1">
              <a:cs typeface="Calibri"/>
            </a:endParaRPr>
          </a:p>
          <a:p>
            <a:endParaRPr lang="en-NZ"/>
          </a:p>
          <a:p>
            <a:r>
              <a:rPr lang="en-NZ"/>
              <a:t>Or you can phone the  call centre (0800 697 296) which can help with resetting passwords or other problems.</a:t>
            </a:r>
            <a:endParaRPr lang="en-US"/>
          </a:p>
          <a:p>
            <a:endParaRPr lang="en-US">
              <a:cs typeface="Calibri"/>
            </a:endParaRPr>
          </a:p>
        </p:txBody>
      </p:sp>
      <p:sp>
        <p:nvSpPr>
          <p:cNvPr id="4" name="Slide Number Placeholder 3"/>
          <p:cNvSpPr>
            <a:spLocks noGrp="1"/>
          </p:cNvSpPr>
          <p:nvPr>
            <p:ph type="sldNum" sz="quarter" idx="5"/>
          </p:nvPr>
        </p:nvSpPr>
        <p:spPr/>
        <p:txBody>
          <a:bodyPr/>
          <a:lstStyle/>
          <a:p>
            <a:fld id="{70E07065-112F-6749-826C-8447B575D05A}" type="slidenum">
              <a:rPr lang="en-US" smtClean="0"/>
              <a:t>8</a:t>
            </a:fld>
            <a:endParaRPr lang="en-US"/>
          </a:p>
        </p:txBody>
      </p:sp>
    </p:spTree>
    <p:extLst>
      <p:ext uri="{BB962C8B-B14F-4D97-AF65-F5344CB8AC3E}">
        <p14:creationId xmlns:p14="http://schemas.microsoft.com/office/powerpoint/2010/main" val="21435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a:t>Find entries and results on the sidebar</a:t>
            </a:r>
          </a:p>
        </p:txBody>
      </p:sp>
      <p:sp>
        <p:nvSpPr>
          <p:cNvPr id="4" name="Slide Number Placeholder 3"/>
          <p:cNvSpPr>
            <a:spLocks noGrp="1"/>
          </p:cNvSpPr>
          <p:nvPr>
            <p:ph type="sldNum" sz="quarter" idx="5"/>
          </p:nvPr>
        </p:nvSpPr>
        <p:spPr/>
        <p:txBody>
          <a:bodyPr/>
          <a:lstStyle/>
          <a:p>
            <a:fld id="{70E07065-112F-6749-826C-8447B575D05A}" type="slidenum">
              <a:rPr lang="en-US" smtClean="0"/>
              <a:t>9</a:t>
            </a:fld>
            <a:endParaRPr lang="en-US"/>
          </a:p>
        </p:txBody>
      </p:sp>
    </p:spTree>
    <p:extLst>
      <p:ext uri="{BB962C8B-B14F-4D97-AF65-F5344CB8AC3E}">
        <p14:creationId xmlns:p14="http://schemas.microsoft.com/office/powerpoint/2010/main" val="339574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381140" y="402111"/>
            <a:ext cx="19333443" cy="10517694"/>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830311" y="1455103"/>
            <a:ext cx="16435102" cy="4825323"/>
          </a:xfrm>
        </p:spPr>
        <p:txBody>
          <a:bodyPr anchor="b">
            <a:normAutofit/>
          </a:bodyPr>
          <a:lstStyle>
            <a:lvl1pPr algn="ctr">
              <a:lnSpc>
                <a:spcPct val="85000"/>
              </a:lnSpc>
              <a:defRPr sz="11873"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2818944" y="6381314"/>
            <a:ext cx="14457836" cy="2289187"/>
          </a:xfrm>
        </p:spPr>
        <p:txBody>
          <a:bodyPr>
            <a:normAutofit/>
          </a:bodyPr>
          <a:lstStyle>
            <a:lvl1pPr marL="0" indent="0" algn="ctr">
              <a:buNone/>
              <a:defRPr sz="3628">
                <a:solidFill>
                  <a:srgbClr val="FFFFFF"/>
                </a:solidFill>
              </a:defRPr>
            </a:lvl1pPr>
            <a:lvl2pPr marL="753923" indent="0" algn="ctr">
              <a:buNone/>
              <a:defRPr sz="3628"/>
            </a:lvl2pPr>
            <a:lvl3pPr marL="1507846" indent="0" algn="ctr">
              <a:buNone/>
              <a:defRPr sz="3628"/>
            </a:lvl3pPr>
            <a:lvl4pPr marL="2261768" indent="0" algn="ctr">
              <a:buNone/>
              <a:defRPr sz="3298"/>
            </a:lvl4pPr>
            <a:lvl5pPr marL="3015691" indent="0" algn="ctr">
              <a:buNone/>
              <a:defRPr sz="3298"/>
            </a:lvl5pPr>
            <a:lvl6pPr marL="3769614" indent="0" algn="ctr">
              <a:buNone/>
              <a:defRPr sz="3298"/>
            </a:lvl6pPr>
            <a:lvl7pPr marL="4523537" indent="0" algn="ctr">
              <a:buNone/>
              <a:defRPr sz="3298"/>
            </a:lvl7pPr>
            <a:lvl8pPr marL="5277460" indent="0" algn="ctr">
              <a:buNone/>
              <a:defRPr sz="3298"/>
            </a:lvl8pPr>
            <a:lvl9pPr marL="6031382" indent="0" algn="ctr">
              <a:buNone/>
              <a:defRPr sz="329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1D8BD707-D9CF-40AE-B4C6-C98DA3205C09}" type="datetimeFigureOut">
              <a:rPr lang="en-US" smtClean="0"/>
              <a:t>8/12/2023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NZ"/>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NZ" smtClean="0"/>
              <a:t>‹#›</a:t>
            </a:fld>
            <a:endParaRPr lang="en-NZ"/>
          </a:p>
        </p:txBody>
      </p:sp>
      <p:cxnSp>
        <p:nvCxnSpPr>
          <p:cNvPr id="8" name="Straight Connector 7"/>
          <p:cNvCxnSpPr/>
          <p:nvPr/>
        </p:nvCxnSpPr>
        <p:spPr>
          <a:xfrm>
            <a:off x="3262729" y="6157313"/>
            <a:ext cx="1357026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44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8/12/2023</a:t>
            </a:fld>
            <a:endParaRPr lang="en-US"/>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6F15528-21DE-4FAA-801E-634DDDAF4B2B}" type="slidenum">
              <a:rPr lang="en-NZ" smtClean="0"/>
              <a:t>‹#›</a:t>
            </a:fld>
            <a:endParaRPr lang="en-NZ"/>
          </a:p>
        </p:txBody>
      </p:sp>
    </p:spTree>
    <p:extLst>
      <p:ext uri="{BB962C8B-B14F-4D97-AF65-F5344CB8AC3E}">
        <p14:creationId xmlns:p14="http://schemas.microsoft.com/office/powerpoint/2010/main" val="176439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7" y="1256594"/>
            <a:ext cx="3832344" cy="89218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884759" y="1256594"/>
            <a:ext cx="12250936" cy="8921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8/12/2023</a:t>
            </a:fld>
            <a:endParaRPr lang="en-US"/>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6F15528-21DE-4FAA-801E-634DDDAF4B2B}" type="slidenum">
              <a:rPr lang="en-NZ" smtClean="0"/>
              <a:t>‹#›</a:t>
            </a:fld>
            <a:endParaRPr lang="en-NZ"/>
          </a:p>
        </p:txBody>
      </p:sp>
    </p:spTree>
    <p:extLst>
      <p:ext uri="{BB962C8B-B14F-4D97-AF65-F5344CB8AC3E}">
        <p14:creationId xmlns:p14="http://schemas.microsoft.com/office/powerpoint/2010/main" val="3232837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with Photo">
    <p:spTree>
      <p:nvGrpSpPr>
        <p:cNvPr id="1" name=""/>
        <p:cNvGrpSpPr/>
        <p:nvPr/>
      </p:nvGrpSpPr>
      <p:grpSpPr>
        <a:xfrm>
          <a:off x="0" y="0"/>
          <a:ext cx="0" cy="0"/>
          <a:chOff x="0" y="0"/>
          <a:chExt cx="0" cy="0"/>
        </a:xfrm>
      </p:grpSpPr>
      <p:sp>
        <p:nvSpPr>
          <p:cNvPr id="8" name="bk object 16">
            <a:extLst>
              <a:ext uri="{FF2B5EF4-FFF2-40B4-BE49-F238E27FC236}">
                <a16:creationId xmlns:a16="http://schemas.microsoft.com/office/drawing/2014/main" id="{227A201E-318B-9C4E-B2A8-3DBADA08B80C}"/>
              </a:ext>
            </a:extLst>
          </p:cNvPr>
          <p:cNvSpPr/>
          <p:nvPr userDrawn="1"/>
        </p:nvSpPr>
        <p:spPr>
          <a:xfrm>
            <a:off x="2492070" y="2460658"/>
            <a:ext cx="2795905" cy="0"/>
          </a:xfrm>
          <a:custGeom>
            <a:avLst/>
            <a:gdLst/>
            <a:ahLst/>
            <a:cxnLst/>
            <a:rect l="l" t="t" r="r" b="b"/>
            <a:pathLst>
              <a:path w="2795904">
                <a:moveTo>
                  <a:pt x="0" y="0"/>
                </a:moveTo>
                <a:lnTo>
                  <a:pt x="2795726" y="0"/>
                </a:lnTo>
              </a:path>
            </a:pathLst>
          </a:custGeom>
          <a:ln w="25400">
            <a:solidFill>
              <a:srgbClr val="ED174C"/>
            </a:solidFill>
          </a:ln>
        </p:spPr>
        <p:txBody>
          <a:bodyPr wrap="square" lIns="0" tIns="0" rIns="0" bIns="0" rtlCol="0"/>
          <a:lstStyle/>
          <a:p>
            <a:endParaRPr/>
          </a:p>
        </p:txBody>
      </p:sp>
      <p:sp>
        <p:nvSpPr>
          <p:cNvPr id="9" name="Holder 2">
            <a:extLst>
              <a:ext uri="{FF2B5EF4-FFF2-40B4-BE49-F238E27FC236}">
                <a16:creationId xmlns:a16="http://schemas.microsoft.com/office/drawing/2014/main" id="{554FB461-B87B-B642-8CAB-37493E2E2FCD}"/>
              </a:ext>
            </a:extLst>
          </p:cNvPr>
          <p:cNvSpPr>
            <a:spLocks noGrp="1"/>
          </p:cNvSpPr>
          <p:nvPr>
            <p:ph type="title"/>
          </p:nvPr>
        </p:nvSpPr>
        <p:spPr>
          <a:xfrm>
            <a:off x="2479370" y="875776"/>
            <a:ext cx="9630080" cy="968375"/>
          </a:xfrm>
          <a:prstGeom prst="rect">
            <a:avLst/>
          </a:prstGeom>
        </p:spPr>
        <p:txBody>
          <a:bodyPr lIns="0" tIns="0" rIns="0" bIns="0"/>
          <a:lstStyle>
            <a:lvl1pPr>
              <a:defRPr sz="6150" b="1" i="0">
                <a:solidFill>
                  <a:srgbClr val="33454E"/>
                </a:solidFill>
                <a:latin typeface="Arial"/>
                <a:cs typeface="Arial"/>
              </a:defRPr>
            </a:lvl1pPr>
          </a:lstStyle>
          <a:p>
            <a:r>
              <a:rPr lang="en-US"/>
              <a:t>Click to edit Master title style</a:t>
            </a:r>
            <a:endParaRPr/>
          </a:p>
        </p:txBody>
      </p:sp>
      <p:sp>
        <p:nvSpPr>
          <p:cNvPr id="11" name="Text Placeholder 6">
            <a:extLst>
              <a:ext uri="{FF2B5EF4-FFF2-40B4-BE49-F238E27FC236}">
                <a16:creationId xmlns:a16="http://schemas.microsoft.com/office/drawing/2014/main" id="{5F56E1F7-2B35-4D4A-A149-3473D8D411C3}"/>
              </a:ext>
            </a:extLst>
          </p:cNvPr>
          <p:cNvSpPr>
            <a:spLocks noGrp="1"/>
          </p:cNvSpPr>
          <p:nvPr>
            <p:ph type="body" sz="quarter" idx="13"/>
          </p:nvPr>
        </p:nvSpPr>
        <p:spPr>
          <a:xfrm>
            <a:off x="2492070" y="3088559"/>
            <a:ext cx="7210122" cy="6833316"/>
          </a:xfrm>
        </p:spPr>
        <p:txBody>
          <a:bodyPr/>
          <a:lstStyle>
            <a:lvl1pPr>
              <a:defRPr sz="3800">
                <a:solidFill>
                  <a:srgbClr val="34454E"/>
                </a:solidFill>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2189118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DF51078-E748-7942-9812-5B036F8804A9}"/>
              </a:ext>
            </a:extLst>
          </p:cNvPr>
          <p:cNvSpPr>
            <a:spLocks noGrp="1"/>
          </p:cNvSpPr>
          <p:nvPr>
            <p:ph type="ftr" sz="quarter" idx="10"/>
          </p:nvPr>
        </p:nvSpPr>
        <p:spPr/>
        <p:txBody>
          <a:bodyPr/>
          <a:lstStyle/>
          <a:p>
            <a:endParaRPr lang="en-NZ"/>
          </a:p>
        </p:txBody>
      </p:sp>
      <p:sp>
        <p:nvSpPr>
          <p:cNvPr id="4" name="Date Placeholder 3">
            <a:extLst>
              <a:ext uri="{FF2B5EF4-FFF2-40B4-BE49-F238E27FC236}">
                <a16:creationId xmlns:a16="http://schemas.microsoft.com/office/drawing/2014/main" id="{E982F97C-4A09-6544-A664-AAB7B415A058}"/>
              </a:ext>
            </a:extLst>
          </p:cNvPr>
          <p:cNvSpPr>
            <a:spLocks noGrp="1"/>
          </p:cNvSpPr>
          <p:nvPr>
            <p:ph type="dt" sz="half" idx="11"/>
          </p:nvPr>
        </p:nvSpPr>
        <p:spPr/>
        <p:txBody>
          <a:bodyPr/>
          <a:lstStyle/>
          <a:p>
            <a:fld id="{1D8BD707-D9CF-40AE-B4C6-C98DA3205C09}" type="datetimeFigureOut">
              <a:rPr lang="en-US" smtClean="0"/>
              <a:t>8/12/2023</a:t>
            </a:fld>
            <a:endParaRPr lang="en-US"/>
          </a:p>
        </p:txBody>
      </p:sp>
      <p:sp>
        <p:nvSpPr>
          <p:cNvPr id="5" name="Slide Number Placeholder 4">
            <a:extLst>
              <a:ext uri="{FF2B5EF4-FFF2-40B4-BE49-F238E27FC236}">
                <a16:creationId xmlns:a16="http://schemas.microsoft.com/office/drawing/2014/main" id="{8B2C5FC0-29DC-DA41-87C6-9AC19199A5AD}"/>
              </a:ext>
            </a:extLst>
          </p:cNvPr>
          <p:cNvSpPr>
            <a:spLocks noGrp="1"/>
          </p:cNvSpPr>
          <p:nvPr>
            <p:ph type="sldNum" sz="quarter" idx="12"/>
          </p:nvPr>
        </p:nvSpPr>
        <p:spPr/>
        <p:txBody>
          <a:bodyPr/>
          <a:lstStyle/>
          <a:p>
            <a:fld id="{B6F15528-21DE-4FAA-801E-634DDDAF4B2B}" type="slidenum">
              <a:rPr lang="en-NZ" smtClean="0"/>
              <a:t>‹#›</a:t>
            </a:fld>
            <a:endParaRPr lang="en-NZ"/>
          </a:p>
        </p:txBody>
      </p:sp>
      <p:sp>
        <p:nvSpPr>
          <p:cNvPr id="7" name="Text Placeholder 6">
            <a:extLst>
              <a:ext uri="{FF2B5EF4-FFF2-40B4-BE49-F238E27FC236}">
                <a16:creationId xmlns:a16="http://schemas.microsoft.com/office/drawing/2014/main" id="{22C05EC6-2208-A847-BD73-47E97BC5EC33}"/>
              </a:ext>
            </a:extLst>
          </p:cNvPr>
          <p:cNvSpPr>
            <a:spLocks noGrp="1"/>
          </p:cNvSpPr>
          <p:nvPr>
            <p:ph type="body" sz="quarter" idx="13"/>
          </p:nvPr>
        </p:nvSpPr>
        <p:spPr>
          <a:xfrm>
            <a:off x="2492069" y="3088559"/>
            <a:ext cx="15112861" cy="584775"/>
          </a:xfrm>
        </p:spPr>
        <p:txBody>
          <a:bodyPr numCol="2" spcCol="720000"/>
          <a:lstStyle>
            <a:lvl1pPr>
              <a:defRPr sz="3800">
                <a:solidFill>
                  <a:srgbClr val="34454E"/>
                </a:solidFill>
                <a:latin typeface="Arial" panose="020B0604020202020204" pitchFamily="34" charset="0"/>
                <a:cs typeface="Arial" panose="020B0604020202020204" pitchFamily="34" charset="0"/>
              </a:defRPr>
            </a:lvl1pPr>
            <a:lvl2pPr>
              <a:defRPr sz="3000">
                <a:latin typeface="Arial" panose="020B0604020202020204" pitchFamily="34" charset="0"/>
                <a:cs typeface="Arial" panose="020B0604020202020204" pitchFamily="34" charset="0"/>
              </a:defRPr>
            </a:lvl2pPr>
            <a:lvl3pPr>
              <a:defRPr sz="3000">
                <a:latin typeface="Arial" panose="020B0604020202020204" pitchFamily="34" charset="0"/>
                <a:cs typeface="Arial" panose="020B0604020202020204" pitchFamily="34" charset="0"/>
              </a:defRPr>
            </a:lvl3pPr>
            <a:lvl4pPr>
              <a:defRPr sz="3000">
                <a:latin typeface="Arial" panose="020B0604020202020204" pitchFamily="34" charset="0"/>
                <a:cs typeface="Arial" panose="020B0604020202020204" pitchFamily="34" charset="0"/>
              </a:defRPr>
            </a:lvl4pPr>
            <a:lvl5pPr>
              <a:defRPr sz="3000">
                <a:latin typeface="Arial" panose="020B0604020202020204" pitchFamily="34" charset="0"/>
                <a:cs typeface="Arial" panose="020B0604020202020204" pitchFamily="34" charset="0"/>
              </a:defRPr>
            </a:lvl5pPr>
          </a:lstStyle>
          <a:p>
            <a:pPr lvl="0"/>
            <a:r>
              <a:rPr lang="en-US"/>
              <a:t>Click to edit Master text styles</a:t>
            </a:r>
          </a:p>
        </p:txBody>
      </p:sp>
      <p:sp>
        <p:nvSpPr>
          <p:cNvPr id="8" name="bk object 16">
            <a:extLst>
              <a:ext uri="{FF2B5EF4-FFF2-40B4-BE49-F238E27FC236}">
                <a16:creationId xmlns:a16="http://schemas.microsoft.com/office/drawing/2014/main" id="{671CAE8C-4EF9-E54D-A86D-2636FB4C0484}"/>
              </a:ext>
            </a:extLst>
          </p:cNvPr>
          <p:cNvSpPr/>
          <p:nvPr userDrawn="1"/>
        </p:nvSpPr>
        <p:spPr>
          <a:xfrm>
            <a:off x="2492070" y="2460658"/>
            <a:ext cx="2795905" cy="0"/>
          </a:xfrm>
          <a:custGeom>
            <a:avLst/>
            <a:gdLst/>
            <a:ahLst/>
            <a:cxnLst/>
            <a:rect l="l" t="t" r="r" b="b"/>
            <a:pathLst>
              <a:path w="2795904">
                <a:moveTo>
                  <a:pt x="0" y="0"/>
                </a:moveTo>
                <a:lnTo>
                  <a:pt x="2795726" y="0"/>
                </a:lnTo>
              </a:path>
            </a:pathLst>
          </a:custGeom>
          <a:ln w="25400">
            <a:solidFill>
              <a:srgbClr val="0084A9"/>
            </a:solidFill>
          </a:ln>
        </p:spPr>
        <p:txBody>
          <a:bodyPr wrap="square" lIns="0" tIns="0" rIns="0" bIns="0" rtlCol="0"/>
          <a:lstStyle/>
          <a:p>
            <a:endParaRPr/>
          </a:p>
        </p:txBody>
      </p:sp>
      <p:sp>
        <p:nvSpPr>
          <p:cNvPr id="9" name="Holder 2">
            <a:extLst>
              <a:ext uri="{FF2B5EF4-FFF2-40B4-BE49-F238E27FC236}">
                <a16:creationId xmlns:a16="http://schemas.microsoft.com/office/drawing/2014/main" id="{0FA20422-EB19-5A40-A4EB-0BDE17EF64A7}"/>
              </a:ext>
            </a:extLst>
          </p:cNvPr>
          <p:cNvSpPr>
            <a:spLocks noGrp="1"/>
          </p:cNvSpPr>
          <p:nvPr>
            <p:ph type="title"/>
          </p:nvPr>
        </p:nvSpPr>
        <p:spPr>
          <a:xfrm>
            <a:off x="2479370" y="875776"/>
            <a:ext cx="15145358" cy="968375"/>
          </a:xfrm>
        </p:spPr>
        <p:txBody>
          <a:bodyPr lIns="0" tIns="0" rIns="0" bIns="0"/>
          <a:lstStyle>
            <a:lvl1pPr>
              <a:defRPr sz="6150" b="1" i="0">
                <a:solidFill>
                  <a:srgbClr val="33454E"/>
                </a:solidFill>
                <a:latin typeface="Arial"/>
                <a:cs typeface="Arial"/>
              </a:defRPr>
            </a:lvl1pPr>
          </a:lstStyle>
          <a:p>
            <a:r>
              <a:rPr lang="en-US"/>
              <a:t>Click to edit Master title style</a:t>
            </a:r>
            <a:endParaRPr/>
          </a:p>
        </p:txBody>
      </p:sp>
      <p:pic>
        <p:nvPicPr>
          <p:cNvPr id="11" name="Picture 10">
            <a:extLst>
              <a:ext uri="{FF2B5EF4-FFF2-40B4-BE49-F238E27FC236}">
                <a16:creationId xmlns:a16="http://schemas.microsoft.com/office/drawing/2014/main" id="{631EA9ED-DBA8-754E-A574-5078B35E59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10432411"/>
            <a:ext cx="20104091" cy="879553"/>
          </a:xfrm>
          <a:prstGeom prst="rect">
            <a:avLst/>
          </a:prstGeom>
        </p:spPr>
      </p:pic>
    </p:spTree>
    <p:extLst>
      <p:ext uri="{BB962C8B-B14F-4D97-AF65-F5344CB8AC3E}">
        <p14:creationId xmlns:p14="http://schemas.microsoft.com/office/powerpoint/2010/main" val="1806082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able">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2492070" y="2149475"/>
            <a:ext cx="2795905" cy="0"/>
          </a:xfrm>
          <a:custGeom>
            <a:avLst/>
            <a:gdLst/>
            <a:ahLst/>
            <a:cxnLst/>
            <a:rect l="l" t="t" r="r" b="b"/>
            <a:pathLst>
              <a:path w="2795904">
                <a:moveTo>
                  <a:pt x="0" y="0"/>
                </a:moveTo>
                <a:lnTo>
                  <a:pt x="2795726" y="0"/>
                </a:lnTo>
              </a:path>
            </a:pathLst>
          </a:custGeom>
          <a:ln w="25400">
            <a:solidFill>
              <a:srgbClr val="0084A9"/>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150" b="1" i="0">
                <a:solidFill>
                  <a:srgbClr val="33454E"/>
                </a:solidFill>
                <a:latin typeface="Arial"/>
                <a:cs typeface="Arial"/>
              </a:defRPr>
            </a:lvl1pPr>
          </a:lstStyle>
          <a:p>
            <a:r>
              <a:rPr lang="en-US"/>
              <a:t>Click to edit Master title style</a:t>
            </a:r>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8/12/2023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pic>
        <p:nvPicPr>
          <p:cNvPr id="47" name="Picture 46">
            <a:extLst>
              <a:ext uri="{FF2B5EF4-FFF2-40B4-BE49-F238E27FC236}">
                <a16:creationId xmlns:a16="http://schemas.microsoft.com/office/drawing/2014/main" id="{8A564A24-90D7-D743-9D24-E374083C05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10432411"/>
            <a:ext cx="20104091" cy="879553"/>
          </a:xfrm>
          <a:prstGeom prst="rect">
            <a:avLst/>
          </a:prstGeom>
        </p:spPr>
      </p:pic>
    </p:spTree>
    <p:extLst>
      <p:ext uri="{BB962C8B-B14F-4D97-AF65-F5344CB8AC3E}">
        <p14:creationId xmlns:p14="http://schemas.microsoft.com/office/powerpoint/2010/main" val="1607134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message">
    <p:bg>
      <p:bgPr>
        <a:solidFill>
          <a:schemeClr val="bg1"/>
        </a:solidFill>
        <a:effectLst/>
      </p:bgPr>
    </p:bg>
    <p:spTree>
      <p:nvGrpSpPr>
        <p:cNvPr id="1" name=""/>
        <p:cNvGrpSpPr/>
        <p:nvPr/>
      </p:nvGrpSpPr>
      <p:grpSpPr>
        <a:xfrm>
          <a:off x="0" y="0"/>
          <a:ext cx="0" cy="0"/>
          <a:chOff x="0" y="0"/>
          <a:chExt cx="0" cy="0"/>
        </a:xfrm>
      </p:grpSpPr>
      <p:sp>
        <p:nvSpPr>
          <p:cNvPr id="58" name="object 2">
            <a:extLst>
              <a:ext uri="{FF2B5EF4-FFF2-40B4-BE49-F238E27FC236}">
                <a16:creationId xmlns:a16="http://schemas.microsoft.com/office/drawing/2014/main" id="{DFBD09BB-E7FB-684E-9E20-D5346D8F316B}"/>
              </a:ext>
            </a:extLst>
          </p:cNvPr>
          <p:cNvSpPr/>
          <p:nvPr userDrawn="1"/>
        </p:nvSpPr>
        <p:spPr>
          <a:xfrm>
            <a:off x="0" y="5624"/>
            <a:ext cx="20104100" cy="11308715"/>
          </a:xfrm>
          <a:custGeom>
            <a:avLst/>
            <a:gdLst/>
            <a:ahLst/>
            <a:cxnLst/>
            <a:rect l="l" t="t" r="r" b="b"/>
            <a:pathLst>
              <a:path w="20104100" h="11308715">
                <a:moveTo>
                  <a:pt x="0" y="11308556"/>
                </a:moveTo>
                <a:lnTo>
                  <a:pt x="20104099" y="11308556"/>
                </a:lnTo>
                <a:lnTo>
                  <a:pt x="20104099" y="0"/>
                </a:lnTo>
                <a:lnTo>
                  <a:pt x="0" y="0"/>
                </a:lnTo>
                <a:lnTo>
                  <a:pt x="0" y="11308556"/>
                </a:lnTo>
                <a:close/>
              </a:path>
            </a:pathLst>
          </a:custGeom>
          <a:solidFill>
            <a:srgbClr val="33454E"/>
          </a:solidFill>
        </p:spPr>
        <p:txBody>
          <a:bodyPr wrap="square" lIns="0" tIns="0" rIns="0" bIns="0" rtlCol="0"/>
          <a:lstStyle/>
          <a:p>
            <a:endParaRPr/>
          </a:p>
        </p:txBody>
      </p:sp>
      <p:pic>
        <p:nvPicPr>
          <p:cNvPr id="59" name="Picture 58">
            <a:extLst>
              <a:ext uri="{FF2B5EF4-FFF2-40B4-BE49-F238E27FC236}">
                <a16:creationId xmlns:a16="http://schemas.microsoft.com/office/drawing/2014/main" id="{42170ADC-D01F-8D46-BD75-C1AD685995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785711"/>
            <a:ext cx="20104100" cy="5528628"/>
          </a:xfrm>
          <a:prstGeom prst="rect">
            <a:avLst/>
          </a:prstGeom>
        </p:spPr>
      </p:pic>
      <p:pic>
        <p:nvPicPr>
          <p:cNvPr id="60" name="Picture 59">
            <a:extLst>
              <a:ext uri="{FF2B5EF4-FFF2-40B4-BE49-F238E27FC236}">
                <a16:creationId xmlns:a16="http://schemas.microsoft.com/office/drawing/2014/main" id="{4460B9BB-233A-2A45-BFC7-CC9ABA8A4A5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72500" y="7559425"/>
            <a:ext cx="2959100" cy="1981200"/>
          </a:xfrm>
          <a:prstGeom prst="rect">
            <a:avLst/>
          </a:prstGeom>
        </p:spPr>
      </p:pic>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
        <p:nvSpPr>
          <p:cNvPr id="62" name="Holder 3">
            <a:extLst>
              <a:ext uri="{FF2B5EF4-FFF2-40B4-BE49-F238E27FC236}">
                <a16:creationId xmlns:a16="http://schemas.microsoft.com/office/drawing/2014/main" id="{60461AB3-7F89-4D43-90C2-568666425C89}"/>
              </a:ext>
            </a:extLst>
          </p:cNvPr>
          <p:cNvSpPr>
            <a:spLocks noGrp="1"/>
          </p:cNvSpPr>
          <p:nvPr>
            <p:ph type="subTitle" idx="4"/>
          </p:nvPr>
        </p:nvSpPr>
        <p:spPr>
          <a:xfrm>
            <a:off x="5280925" y="4160190"/>
            <a:ext cx="9542249" cy="738664"/>
          </a:xfrm>
          <a:prstGeom prst="rect">
            <a:avLst/>
          </a:prstGeom>
        </p:spPr>
        <p:txBody>
          <a:bodyPr wrap="square" lIns="0" tIns="0" rIns="0" bIns="0">
            <a:spAutoFit/>
          </a:bodyPr>
          <a:lstStyle>
            <a:lvl1pPr algn="ctr">
              <a:defRPr sz="4800" b="1" i="0">
                <a:solidFill>
                  <a:schemeClr val="bg1"/>
                </a:solidFill>
                <a:latin typeface="Arial"/>
                <a:cs typeface="Arial"/>
              </a:defRPr>
            </a:lvl1pPr>
          </a:lstStyle>
          <a:p>
            <a:r>
              <a:rPr lang="en-US"/>
              <a:t>Click to edit Master subtitle style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8/12/2023</a:t>
            </a:fld>
            <a:endParaRPr lang="en-US"/>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6F15528-21DE-4FAA-801E-634DDDAF4B2B}" type="slidenum">
              <a:rPr lang="en-NZ" smtClean="0"/>
              <a:t>‹#›</a:t>
            </a:fld>
            <a:endParaRPr lang="en-NZ"/>
          </a:p>
        </p:txBody>
      </p:sp>
    </p:spTree>
    <p:extLst>
      <p:ext uri="{BB962C8B-B14F-4D97-AF65-F5344CB8AC3E}">
        <p14:creationId xmlns:p14="http://schemas.microsoft.com/office/powerpoint/2010/main" val="1088062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24447" y="1935312"/>
            <a:ext cx="16435102" cy="4825323"/>
          </a:xfrm>
        </p:spPr>
        <p:txBody>
          <a:bodyPr anchor="b">
            <a:noAutofit/>
          </a:bodyPr>
          <a:lstStyle>
            <a:lvl1pPr algn="ctr">
              <a:lnSpc>
                <a:spcPct val="85000"/>
              </a:lnSpc>
              <a:defRPr sz="11873" b="0" cap="all" baseline="0"/>
            </a:lvl1pPr>
          </a:lstStyle>
          <a:p>
            <a:r>
              <a:rPr lang="en-US"/>
              <a:t>Click to edit Master title style</a:t>
            </a:r>
            <a:endParaRPr lang="en-US" dirty="0"/>
          </a:p>
        </p:txBody>
      </p:sp>
      <p:sp>
        <p:nvSpPr>
          <p:cNvPr id="3" name="Text Placeholder 2"/>
          <p:cNvSpPr>
            <a:spLocks noGrp="1"/>
          </p:cNvSpPr>
          <p:nvPr>
            <p:ph type="body" idx="1"/>
          </p:nvPr>
        </p:nvSpPr>
        <p:spPr>
          <a:xfrm>
            <a:off x="2819600" y="6851111"/>
            <a:ext cx="14459874" cy="2249017"/>
          </a:xfrm>
        </p:spPr>
        <p:txBody>
          <a:bodyPr anchor="t">
            <a:normAutofit/>
          </a:bodyPr>
          <a:lstStyle>
            <a:lvl1pPr marL="0" indent="0" algn="ctr">
              <a:buNone/>
              <a:defRPr sz="3628">
                <a:solidFill>
                  <a:schemeClr val="accent1"/>
                </a:solidFill>
              </a:defRPr>
            </a:lvl1pPr>
            <a:lvl2pPr marL="753923" indent="0">
              <a:buNone/>
              <a:defRPr sz="2968">
                <a:solidFill>
                  <a:schemeClr val="tx1">
                    <a:tint val="75000"/>
                  </a:schemeClr>
                </a:solidFill>
              </a:defRPr>
            </a:lvl2pPr>
            <a:lvl3pPr marL="1507846" indent="0">
              <a:buNone/>
              <a:defRPr sz="2638">
                <a:solidFill>
                  <a:schemeClr val="tx1">
                    <a:tint val="75000"/>
                  </a:schemeClr>
                </a:solidFill>
              </a:defRPr>
            </a:lvl3pPr>
            <a:lvl4pPr marL="2261768" indent="0">
              <a:buNone/>
              <a:defRPr sz="2309">
                <a:solidFill>
                  <a:schemeClr val="tx1">
                    <a:tint val="75000"/>
                  </a:schemeClr>
                </a:solidFill>
              </a:defRPr>
            </a:lvl4pPr>
            <a:lvl5pPr marL="3015691" indent="0">
              <a:buNone/>
              <a:defRPr sz="2309">
                <a:solidFill>
                  <a:schemeClr val="tx1">
                    <a:tint val="75000"/>
                  </a:schemeClr>
                </a:solidFill>
              </a:defRPr>
            </a:lvl5pPr>
            <a:lvl6pPr marL="3769614" indent="0">
              <a:buNone/>
              <a:defRPr sz="2309">
                <a:solidFill>
                  <a:schemeClr val="tx1">
                    <a:tint val="75000"/>
                  </a:schemeClr>
                </a:solidFill>
              </a:defRPr>
            </a:lvl6pPr>
            <a:lvl7pPr marL="4523537" indent="0">
              <a:buNone/>
              <a:defRPr sz="2309">
                <a:solidFill>
                  <a:schemeClr val="tx1">
                    <a:tint val="75000"/>
                  </a:schemeClr>
                </a:solidFill>
              </a:defRPr>
            </a:lvl7pPr>
            <a:lvl8pPr marL="5277460" indent="0">
              <a:buNone/>
              <a:defRPr sz="2309">
                <a:solidFill>
                  <a:schemeClr val="tx1">
                    <a:tint val="75000"/>
                  </a:schemeClr>
                </a:solidFill>
              </a:defRPr>
            </a:lvl8pPr>
            <a:lvl9pPr marL="6031382" indent="0">
              <a:buNone/>
              <a:defRPr sz="230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8/12/2023</a:t>
            </a:fld>
            <a:endParaRPr lang="en-US"/>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B6F15528-21DE-4FAA-801E-634DDDAF4B2B}" type="slidenum">
              <a:rPr lang="en-NZ" smtClean="0"/>
              <a:t>‹#›</a:t>
            </a:fld>
            <a:endParaRPr lang="en-NZ"/>
          </a:p>
        </p:txBody>
      </p:sp>
      <p:cxnSp>
        <p:nvCxnSpPr>
          <p:cNvPr id="7" name="Straight Connector 6"/>
          <p:cNvCxnSpPr/>
          <p:nvPr/>
        </p:nvCxnSpPr>
        <p:spPr>
          <a:xfrm>
            <a:off x="3266917" y="6629951"/>
            <a:ext cx="1357026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557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4759" y="3392803"/>
            <a:ext cx="7840599" cy="6634819"/>
          </a:xfrm>
        </p:spPr>
        <p:txBody>
          <a:bodyPr/>
          <a:lstStyle>
            <a:lvl1pPr>
              <a:defRPr sz="3628"/>
            </a:lvl1pPr>
            <a:lvl2pPr>
              <a:defRPr sz="3298"/>
            </a:lvl2pPr>
            <a:lvl3pPr>
              <a:defRPr sz="2968"/>
            </a:lvl3pPr>
            <a:lvl4pPr>
              <a:defRPr sz="2638"/>
            </a:lvl4pPr>
            <a:lvl5pPr>
              <a:defRPr sz="2638"/>
            </a:lvl5pPr>
            <a:lvl6pPr>
              <a:defRPr sz="2638"/>
            </a:lvl6pPr>
            <a:lvl7pPr>
              <a:defRPr sz="2638"/>
            </a:lvl7pPr>
            <a:lvl8pPr>
              <a:defRPr sz="2638"/>
            </a:lvl8pPr>
            <a:lvl9pPr>
              <a:defRPr sz="26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335031" y="3392805"/>
            <a:ext cx="7840599" cy="6634819"/>
          </a:xfrm>
        </p:spPr>
        <p:txBody>
          <a:bodyPr/>
          <a:lstStyle>
            <a:lvl1pPr>
              <a:defRPr sz="3628"/>
            </a:lvl1pPr>
            <a:lvl2pPr>
              <a:defRPr sz="3298"/>
            </a:lvl2pPr>
            <a:lvl3pPr>
              <a:defRPr sz="2968"/>
            </a:lvl3pPr>
            <a:lvl4pPr>
              <a:defRPr sz="2638"/>
            </a:lvl4pPr>
            <a:lvl5pPr>
              <a:defRPr sz="2638"/>
            </a:lvl5pPr>
            <a:lvl6pPr>
              <a:defRPr sz="2638"/>
            </a:lvl6pPr>
            <a:lvl7pPr>
              <a:defRPr sz="2638"/>
            </a:lvl7pPr>
            <a:lvl8pPr>
              <a:defRPr sz="2638"/>
            </a:lvl8pPr>
            <a:lvl9pPr>
              <a:defRPr sz="26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8/12/2023</a:t>
            </a:fld>
            <a:endParaRPr lang="en-US"/>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6F15528-21DE-4FAA-801E-634DDDAF4B2B}" type="slidenum">
              <a:rPr lang="en-NZ" smtClean="0"/>
              <a:t>‹#›</a:t>
            </a:fld>
            <a:endParaRPr lang="en-NZ"/>
          </a:p>
        </p:txBody>
      </p:sp>
    </p:spTree>
    <p:extLst>
      <p:ext uri="{BB962C8B-B14F-4D97-AF65-F5344CB8AC3E}">
        <p14:creationId xmlns:p14="http://schemas.microsoft.com/office/powerpoint/2010/main" val="150661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884759" y="3300640"/>
            <a:ext cx="7840599" cy="1281726"/>
          </a:xfrm>
        </p:spPr>
        <p:txBody>
          <a:bodyPr anchor="ctr"/>
          <a:lstStyle>
            <a:lvl1pPr marL="0" indent="0">
              <a:spcBef>
                <a:spcPts val="0"/>
              </a:spcBef>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Click to edit Master text styles</a:t>
            </a:r>
          </a:p>
        </p:txBody>
      </p:sp>
      <p:sp>
        <p:nvSpPr>
          <p:cNvPr id="4" name="Content Placeholder 3"/>
          <p:cNvSpPr>
            <a:spLocks noGrp="1"/>
          </p:cNvSpPr>
          <p:nvPr>
            <p:ph sz="half" idx="2"/>
          </p:nvPr>
        </p:nvSpPr>
        <p:spPr>
          <a:xfrm>
            <a:off x="1884759" y="4487927"/>
            <a:ext cx="7840599" cy="5579279"/>
          </a:xfrm>
        </p:spPr>
        <p:txBody>
          <a:bodyPr/>
          <a:lstStyle>
            <a:lvl1pPr>
              <a:defRPr sz="3628"/>
            </a:lvl1pPr>
            <a:lvl2pPr>
              <a:defRPr sz="3298"/>
            </a:lvl2pPr>
            <a:lvl3pPr>
              <a:defRPr sz="2968"/>
            </a:lvl3pPr>
            <a:lvl4pPr>
              <a:defRPr sz="2638"/>
            </a:lvl4pPr>
            <a:lvl5pPr>
              <a:defRPr sz="2638"/>
            </a:lvl5pPr>
            <a:lvl6pPr>
              <a:defRPr sz="2638"/>
            </a:lvl6pPr>
            <a:lvl7pPr>
              <a:defRPr sz="2638"/>
            </a:lvl7pPr>
            <a:lvl8pPr>
              <a:defRPr sz="2638"/>
            </a:lvl8pPr>
            <a:lvl9pPr>
              <a:defRPr sz="26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337605" y="3296552"/>
            <a:ext cx="7840599" cy="1281726"/>
          </a:xfrm>
        </p:spPr>
        <p:txBody>
          <a:bodyPr anchor="ctr"/>
          <a:lstStyle>
            <a:lvl1pPr marL="0" indent="0">
              <a:spcBef>
                <a:spcPts val="0"/>
              </a:spcBef>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Click to edit Master text styles</a:t>
            </a:r>
          </a:p>
        </p:txBody>
      </p:sp>
      <p:sp>
        <p:nvSpPr>
          <p:cNvPr id="6" name="Content Placeholder 5"/>
          <p:cNvSpPr>
            <a:spLocks noGrp="1"/>
          </p:cNvSpPr>
          <p:nvPr>
            <p:ph sz="quarter" idx="4"/>
          </p:nvPr>
        </p:nvSpPr>
        <p:spPr>
          <a:xfrm>
            <a:off x="10337605" y="4484364"/>
            <a:ext cx="7840599" cy="5579279"/>
          </a:xfrm>
        </p:spPr>
        <p:txBody>
          <a:bodyPr/>
          <a:lstStyle>
            <a:lvl1pPr>
              <a:defRPr sz="3628"/>
            </a:lvl1pPr>
            <a:lvl2pPr>
              <a:defRPr sz="3298"/>
            </a:lvl2pPr>
            <a:lvl3pPr>
              <a:defRPr sz="2968"/>
            </a:lvl3pPr>
            <a:lvl4pPr>
              <a:defRPr sz="2638"/>
            </a:lvl4pPr>
            <a:lvl5pPr>
              <a:defRPr sz="2638"/>
            </a:lvl5pPr>
            <a:lvl6pPr>
              <a:defRPr sz="2638"/>
            </a:lvl6pPr>
            <a:lvl7pPr>
              <a:defRPr sz="2638"/>
            </a:lvl7pPr>
            <a:lvl8pPr>
              <a:defRPr sz="2638"/>
            </a:lvl8pPr>
            <a:lvl9pPr>
              <a:defRPr sz="263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8/12/2023</a:t>
            </a:fld>
            <a:endParaRPr lang="en-US"/>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B6F15528-21DE-4FAA-801E-634DDDAF4B2B}" type="slidenum">
              <a:rPr lang="en-NZ" smtClean="0"/>
              <a:t>‹#›</a:t>
            </a:fld>
            <a:endParaRPr lang="en-NZ"/>
          </a:p>
        </p:txBody>
      </p:sp>
    </p:spTree>
    <p:extLst>
      <p:ext uri="{BB962C8B-B14F-4D97-AF65-F5344CB8AC3E}">
        <p14:creationId xmlns:p14="http://schemas.microsoft.com/office/powerpoint/2010/main" val="287232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8/12/2023</a:t>
            </a:fld>
            <a:endParaRPr lang="en-US"/>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B6F15528-21DE-4FAA-801E-634DDDAF4B2B}" type="slidenum">
              <a:rPr lang="en-NZ" smtClean="0"/>
              <a:t>‹#›</a:t>
            </a:fld>
            <a:endParaRPr lang="en-NZ"/>
          </a:p>
        </p:txBody>
      </p:sp>
    </p:spTree>
    <p:extLst>
      <p:ext uri="{BB962C8B-B14F-4D97-AF65-F5344CB8AC3E}">
        <p14:creationId xmlns:p14="http://schemas.microsoft.com/office/powerpoint/2010/main" val="3005109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8/12/2023</a:t>
            </a:fld>
            <a:endParaRPr lang="en-US"/>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B6F15528-21DE-4FAA-801E-634DDDAF4B2B}" type="slidenum">
              <a:rPr lang="en-NZ" smtClean="0"/>
              <a:t>‹#›</a:t>
            </a:fld>
            <a:endParaRPr lang="en-NZ"/>
          </a:p>
        </p:txBody>
      </p:sp>
    </p:spTree>
    <p:extLst>
      <p:ext uri="{BB962C8B-B14F-4D97-AF65-F5344CB8AC3E}">
        <p14:creationId xmlns:p14="http://schemas.microsoft.com/office/powerpoint/2010/main" val="771056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4760" y="1809496"/>
            <a:ext cx="6483572" cy="2865035"/>
          </a:xfrm>
        </p:spPr>
        <p:txBody>
          <a:bodyPr anchor="b">
            <a:noAutofit/>
          </a:bodyPr>
          <a:lstStyle>
            <a:lvl1pPr>
              <a:lnSpc>
                <a:spcPct val="90000"/>
              </a:lnSpc>
              <a:defRPr sz="6596" b="0"/>
            </a:lvl1pPr>
          </a:lstStyle>
          <a:p>
            <a:r>
              <a:rPr lang="en-US"/>
              <a:t>Click to edit Master title style</a:t>
            </a:r>
            <a:endParaRPr lang="en-US" dirty="0"/>
          </a:p>
        </p:txBody>
      </p:sp>
      <p:sp>
        <p:nvSpPr>
          <p:cNvPr id="3" name="Content Placeholder 2"/>
          <p:cNvSpPr>
            <a:spLocks noGrp="1"/>
          </p:cNvSpPr>
          <p:nvPr>
            <p:ph idx="1"/>
          </p:nvPr>
        </p:nvSpPr>
        <p:spPr>
          <a:xfrm>
            <a:off x="9649966" y="1809496"/>
            <a:ext cx="8594503" cy="7690358"/>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884760" y="4674531"/>
            <a:ext cx="6483572" cy="4976114"/>
          </a:xfrm>
        </p:spPr>
        <p:txBody>
          <a:bodyPr>
            <a:normAutofit/>
          </a:bodyPr>
          <a:lstStyle>
            <a:lvl1pPr marL="0" indent="0">
              <a:lnSpc>
                <a:spcPct val="100000"/>
              </a:lnSpc>
              <a:spcBef>
                <a:spcPts val="1649"/>
              </a:spcBef>
              <a:buNone/>
              <a:defRPr sz="2803"/>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8/12/2023</a:t>
            </a:fld>
            <a:endParaRPr lang="en-US"/>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B6F15528-21DE-4FAA-801E-634DDDAF4B2B}" type="slidenum">
              <a:rPr lang="en-NZ" smtClean="0"/>
              <a:t>‹#›</a:t>
            </a:fld>
            <a:endParaRPr lang="en-NZ"/>
          </a:p>
        </p:txBody>
      </p:sp>
    </p:spTree>
    <p:extLst>
      <p:ext uri="{BB962C8B-B14F-4D97-AF65-F5344CB8AC3E}">
        <p14:creationId xmlns:p14="http://schemas.microsoft.com/office/powerpoint/2010/main" val="936858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4760" y="1809496"/>
            <a:ext cx="6483572" cy="2865035"/>
          </a:xfrm>
        </p:spPr>
        <p:txBody>
          <a:bodyPr anchor="b">
            <a:noAutofit/>
          </a:bodyPr>
          <a:lstStyle>
            <a:lvl1pPr>
              <a:lnSpc>
                <a:spcPct val="90000"/>
              </a:lnSpc>
              <a:defRPr sz="659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926220" y="1764257"/>
            <a:ext cx="10057076" cy="7916545"/>
          </a:xfrm>
        </p:spPr>
        <p:txBody>
          <a:bodyPr lIns="274320" tIns="182880" anchor="t">
            <a:normAutofit/>
          </a:bodyPr>
          <a:lstStyle>
            <a:lvl1pPr marL="0" indent="0">
              <a:buNone/>
              <a:defRPr sz="461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884760" y="4674531"/>
            <a:ext cx="6483572" cy="4749927"/>
          </a:xfrm>
        </p:spPr>
        <p:txBody>
          <a:bodyPr>
            <a:normAutofit/>
          </a:bodyPr>
          <a:lstStyle>
            <a:lvl1pPr marL="0" indent="0">
              <a:lnSpc>
                <a:spcPct val="100000"/>
              </a:lnSpc>
              <a:spcBef>
                <a:spcPts val="1649"/>
              </a:spcBef>
              <a:buNone/>
              <a:defRPr sz="2803"/>
            </a:lvl1pPr>
            <a:lvl2pPr marL="753923" indent="0">
              <a:buNone/>
              <a:defRPr sz="1979"/>
            </a:lvl2pPr>
            <a:lvl3pPr marL="1507846" indent="0">
              <a:buNone/>
              <a:defRPr sz="1649"/>
            </a:lvl3pPr>
            <a:lvl4pPr marL="2261768" indent="0">
              <a:buNone/>
              <a:defRPr sz="1484"/>
            </a:lvl4pPr>
            <a:lvl5pPr marL="3015691" indent="0">
              <a:buNone/>
              <a:defRPr sz="1484"/>
            </a:lvl5pPr>
            <a:lvl6pPr marL="3769614" indent="0">
              <a:buNone/>
              <a:defRPr sz="1484"/>
            </a:lvl6pPr>
            <a:lvl7pPr marL="4523537" indent="0">
              <a:buNone/>
              <a:defRPr sz="1484"/>
            </a:lvl7pPr>
            <a:lvl8pPr marL="5277460" indent="0">
              <a:buNone/>
              <a:defRPr sz="1484"/>
            </a:lvl8pPr>
            <a:lvl9pPr marL="6031382" indent="0">
              <a:buNone/>
              <a:defRPr sz="148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8/12/2023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NZ" smtClean="0"/>
              <a:t>‹#›</a:t>
            </a:fld>
            <a:endParaRPr lang="en-NZ"/>
          </a:p>
        </p:txBody>
      </p:sp>
    </p:spTree>
    <p:extLst>
      <p:ext uri="{BB962C8B-B14F-4D97-AF65-F5344CB8AC3E}">
        <p14:creationId xmlns:p14="http://schemas.microsoft.com/office/powerpoint/2010/main" val="209553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381140" y="402111"/>
            <a:ext cx="19333443" cy="1051769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84759" y="1005276"/>
            <a:ext cx="16284321" cy="22367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884760" y="3392805"/>
            <a:ext cx="16279953" cy="66599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884753" y="10263554"/>
            <a:ext cx="3840546" cy="602118"/>
          </a:xfrm>
          <a:prstGeom prst="rect">
            <a:avLst/>
          </a:prstGeom>
        </p:spPr>
        <p:txBody>
          <a:bodyPr vert="horz" lIns="91440" tIns="45720" rIns="91440" bIns="45720" rtlCol="0" anchor="ctr"/>
          <a:lstStyle>
            <a:lvl1pPr algn="l">
              <a:defRPr sz="1979">
                <a:solidFill>
                  <a:schemeClr val="accent1"/>
                </a:solidFill>
              </a:defRPr>
            </a:lvl1pPr>
          </a:lstStyle>
          <a:p>
            <a:fld id="{1D8BD707-D9CF-40AE-B4C6-C98DA3205C09}" type="datetimeFigureOut">
              <a:rPr lang="en-US" smtClean="0"/>
              <a:t>8/12/2023</a:t>
            </a:fld>
            <a:endParaRPr lang="en-US"/>
          </a:p>
        </p:txBody>
      </p:sp>
      <p:sp>
        <p:nvSpPr>
          <p:cNvPr id="5" name="Footer Placeholder 4"/>
          <p:cNvSpPr>
            <a:spLocks noGrp="1"/>
          </p:cNvSpPr>
          <p:nvPr>
            <p:ph type="ftr" sz="quarter" idx="3"/>
          </p:nvPr>
        </p:nvSpPr>
        <p:spPr>
          <a:xfrm>
            <a:off x="6511980" y="10263554"/>
            <a:ext cx="7779413" cy="602118"/>
          </a:xfrm>
          <a:prstGeom prst="rect">
            <a:avLst/>
          </a:prstGeom>
        </p:spPr>
        <p:txBody>
          <a:bodyPr vert="horz" lIns="91440" tIns="45720" rIns="91440" bIns="45720" rtlCol="0" anchor="ctr"/>
          <a:lstStyle>
            <a:lvl1pPr algn="ctr">
              <a:defRPr sz="1979">
                <a:solidFill>
                  <a:schemeClr val="accent1"/>
                </a:solidFill>
              </a:defRPr>
            </a:lvl1pPr>
          </a:lstStyle>
          <a:p>
            <a:endParaRPr lang="en-NZ"/>
          </a:p>
        </p:txBody>
      </p:sp>
      <p:sp>
        <p:nvSpPr>
          <p:cNvPr id="6" name="Slide Number Placeholder 5"/>
          <p:cNvSpPr>
            <a:spLocks noGrp="1"/>
          </p:cNvSpPr>
          <p:nvPr>
            <p:ph type="sldNum" sz="quarter" idx="4"/>
          </p:nvPr>
        </p:nvSpPr>
        <p:spPr>
          <a:xfrm>
            <a:off x="15384007" y="10263554"/>
            <a:ext cx="2813481" cy="602118"/>
          </a:xfrm>
          <a:prstGeom prst="rect">
            <a:avLst/>
          </a:prstGeom>
        </p:spPr>
        <p:txBody>
          <a:bodyPr vert="horz" lIns="91440" tIns="45720" rIns="91440" bIns="45720" rtlCol="0" anchor="ctr"/>
          <a:lstStyle>
            <a:lvl1pPr algn="r">
              <a:defRPr sz="1979">
                <a:solidFill>
                  <a:schemeClr val="accent1"/>
                </a:solidFill>
              </a:defRPr>
            </a:lvl1pPr>
          </a:lstStyle>
          <a:p>
            <a:fld id="{B6F15528-21DE-4FAA-801E-634DDDAF4B2B}" type="slidenum">
              <a:rPr lang="en-NZ" smtClean="0"/>
              <a:t>‹#›</a:t>
            </a:fld>
            <a:endParaRPr lang="en-NZ"/>
          </a:p>
        </p:txBody>
      </p:sp>
    </p:spTree>
    <p:extLst>
      <p:ext uri="{BB962C8B-B14F-4D97-AF65-F5344CB8AC3E}">
        <p14:creationId xmlns:p14="http://schemas.microsoft.com/office/powerpoint/2010/main" val="201167501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667" r:id="rId13"/>
    <p:sldLayoutId id="2147483666" r:id="rId14"/>
    <p:sldLayoutId id="2147483665" r:id="rId15"/>
  </p:sldLayoutIdLst>
  <p:txStyles>
    <p:titleStyle>
      <a:lvl1pPr algn="l" defTabSz="1507846" rtl="0" eaLnBrk="1" latinLnBrk="0" hangingPunct="1">
        <a:lnSpc>
          <a:spcPct val="90000"/>
        </a:lnSpc>
        <a:spcBef>
          <a:spcPct val="0"/>
        </a:spcBef>
        <a:buNone/>
        <a:defRPr sz="7256" kern="1200">
          <a:solidFill>
            <a:schemeClr val="accent1"/>
          </a:solidFill>
          <a:latin typeface="+mj-lt"/>
          <a:ea typeface="+mj-ea"/>
          <a:cs typeface="+mj-cs"/>
        </a:defRPr>
      </a:lvl1pPr>
    </p:titleStyle>
    <p:bodyStyle>
      <a:lvl1pPr marL="376961" indent="-301569" algn="l" defTabSz="1507846" rtl="0" eaLnBrk="1" latinLnBrk="0" hangingPunct="1">
        <a:lnSpc>
          <a:spcPct val="90000"/>
        </a:lnSpc>
        <a:spcBef>
          <a:spcPts val="2309"/>
        </a:spcBef>
        <a:buClr>
          <a:schemeClr val="accent1"/>
        </a:buClr>
        <a:buSzPct val="80000"/>
        <a:buFont typeface="Corbel" pitchFamily="34" charset="0"/>
        <a:buChar char="•"/>
        <a:defRPr sz="3628" kern="1200">
          <a:solidFill>
            <a:schemeClr val="accent1"/>
          </a:solidFill>
          <a:latin typeface="+mn-lt"/>
          <a:ea typeface="+mn-ea"/>
          <a:cs typeface="+mn-cs"/>
        </a:defRPr>
      </a:lvl1pPr>
      <a:lvl2pPr marL="753923" indent="-301569" algn="l" defTabSz="1507846" rtl="0" eaLnBrk="1" latinLnBrk="0" hangingPunct="1">
        <a:lnSpc>
          <a:spcPct val="90000"/>
        </a:lnSpc>
        <a:spcBef>
          <a:spcPts val="330"/>
        </a:spcBef>
        <a:spcAft>
          <a:spcPts val="660"/>
        </a:spcAft>
        <a:buClr>
          <a:schemeClr val="accent1"/>
        </a:buClr>
        <a:buSzPct val="80000"/>
        <a:buFont typeface="Corbel" pitchFamily="34" charset="0"/>
        <a:buChar char="•"/>
        <a:defRPr sz="3298" kern="1200">
          <a:solidFill>
            <a:schemeClr val="accent1"/>
          </a:solidFill>
          <a:latin typeface="+mn-lt"/>
          <a:ea typeface="+mn-ea"/>
          <a:cs typeface="+mn-cs"/>
        </a:defRPr>
      </a:lvl2pPr>
      <a:lvl3pPr marL="1206276" indent="-301569" algn="l" defTabSz="1507846" rtl="0" eaLnBrk="1" latinLnBrk="0" hangingPunct="1">
        <a:lnSpc>
          <a:spcPct val="90000"/>
        </a:lnSpc>
        <a:spcBef>
          <a:spcPts val="330"/>
        </a:spcBef>
        <a:spcAft>
          <a:spcPts val="660"/>
        </a:spcAft>
        <a:buClr>
          <a:schemeClr val="accent1"/>
        </a:buClr>
        <a:buSzPct val="80000"/>
        <a:buFont typeface="Corbel" pitchFamily="34" charset="0"/>
        <a:buChar char="•"/>
        <a:defRPr sz="2968" kern="1200">
          <a:solidFill>
            <a:schemeClr val="accent1"/>
          </a:solidFill>
          <a:latin typeface="+mn-lt"/>
          <a:ea typeface="+mn-ea"/>
          <a:cs typeface="+mn-cs"/>
        </a:defRPr>
      </a:lvl3pPr>
      <a:lvl4pPr marL="1658630" indent="-301569" algn="l" defTabSz="1507846" rtl="0" eaLnBrk="1" latinLnBrk="0" hangingPunct="1">
        <a:lnSpc>
          <a:spcPct val="90000"/>
        </a:lnSpc>
        <a:spcBef>
          <a:spcPts val="330"/>
        </a:spcBef>
        <a:spcAft>
          <a:spcPts val="660"/>
        </a:spcAft>
        <a:buClr>
          <a:schemeClr val="accent1"/>
        </a:buClr>
        <a:buSzPct val="80000"/>
        <a:buFont typeface="Corbel" pitchFamily="34" charset="0"/>
        <a:buChar char="•"/>
        <a:defRPr sz="2638" kern="1200">
          <a:solidFill>
            <a:schemeClr val="accent1"/>
          </a:solidFill>
          <a:latin typeface="+mn-lt"/>
          <a:ea typeface="+mn-ea"/>
          <a:cs typeface="+mn-cs"/>
        </a:defRPr>
      </a:lvl4pPr>
      <a:lvl5pPr marL="2110984" indent="-301569" algn="l" defTabSz="1507846" rtl="0" eaLnBrk="1" latinLnBrk="0" hangingPunct="1">
        <a:lnSpc>
          <a:spcPct val="90000"/>
        </a:lnSpc>
        <a:spcBef>
          <a:spcPts val="330"/>
        </a:spcBef>
        <a:spcAft>
          <a:spcPts val="660"/>
        </a:spcAft>
        <a:buClr>
          <a:schemeClr val="accent1"/>
        </a:buClr>
        <a:buSzPct val="80000"/>
        <a:buFont typeface="Corbel" pitchFamily="34" charset="0"/>
        <a:buChar char="•"/>
        <a:defRPr sz="2638" kern="1200">
          <a:solidFill>
            <a:schemeClr val="accent1"/>
          </a:solidFill>
          <a:latin typeface="+mn-lt"/>
          <a:ea typeface="+mn-ea"/>
          <a:cs typeface="+mn-cs"/>
        </a:defRPr>
      </a:lvl5pPr>
      <a:lvl6pPr marL="2638400" indent="-376961" algn="l" defTabSz="1507846" rtl="0" eaLnBrk="1" latinLnBrk="0" hangingPunct="1">
        <a:lnSpc>
          <a:spcPct val="90000"/>
        </a:lnSpc>
        <a:spcBef>
          <a:spcPts val="330"/>
        </a:spcBef>
        <a:spcAft>
          <a:spcPts val="660"/>
        </a:spcAft>
        <a:buClr>
          <a:schemeClr val="accent1"/>
        </a:buClr>
        <a:buSzPct val="80000"/>
        <a:buFont typeface="Corbel" pitchFamily="34" charset="0"/>
        <a:buChar char="•"/>
        <a:defRPr sz="2638" kern="1200">
          <a:solidFill>
            <a:schemeClr val="accent1"/>
          </a:solidFill>
          <a:latin typeface="+mn-lt"/>
          <a:ea typeface="+mn-ea"/>
          <a:cs typeface="+mn-cs"/>
        </a:defRPr>
      </a:lvl6pPr>
      <a:lvl7pPr marL="3133100" indent="-376961" algn="l" defTabSz="1507846" rtl="0" eaLnBrk="1" latinLnBrk="0" hangingPunct="1">
        <a:lnSpc>
          <a:spcPct val="90000"/>
        </a:lnSpc>
        <a:spcBef>
          <a:spcPts val="330"/>
        </a:spcBef>
        <a:spcAft>
          <a:spcPts val="660"/>
        </a:spcAft>
        <a:buClr>
          <a:schemeClr val="accent1"/>
        </a:buClr>
        <a:buSzPct val="80000"/>
        <a:buFont typeface="Corbel" pitchFamily="34" charset="0"/>
        <a:buChar char="•"/>
        <a:defRPr sz="2638" kern="1200">
          <a:solidFill>
            <a:schemeClr val="accent1"/>
          </a:solidFill>
          <a:latin typeface="+mn-lt"/>
          <a:ea typeface="+mn-ea"/>
          <a:cs typeface="+mn-cs"/>
        </a:defRPr>
      </a:lvl7pPr>
      <a:lvl8pPr marL="3627800" indent="-376961" algn="l" defTabSz="1507846" rtl="0" eaLnBrk="1" latinLnBrk="0" hangingPunct="1">
        <a:lnSpc>
          <a:spcPct val="90000"/>
        </a:lnSpc>
        <a:spcBef>
          <a:spcPts val="330"/>
        </a:spcBef>
        <a:spcAft>
          <a:spcPts val="660"/>
        </a:spcAft>
        <a:buClr>
          <a:schemeClr val="accent1"/>
        </a:buClr>
        <a:buSzPct val="80000"/>
        <a:buFont typeface="Corbel" pitchFamily="34" charset="0"/>
        <a:buChar char="•"/>
        <a:defRPr sz="2638" kern="1200">
          <a:solidFill>
            <a:schemeClr val="accent1"/>
          </a:solidFill>
          <a:latin typeface="+mn-lt"/>
          <a:ea typeface="+mn-ea"/>
          <a:cs typeface="+mn-cs"/>
        </a:defRPr>
      </a:lvl8pPr>
      <a:lvl9pPr marL="4122500" indent="-376961" algn="l" defTabSz="1507846" rtl="0" eaLnBrk="1" latinLnBrk="0" hangingPunct="1">
        <a:lnSpc>
          <a:spcPct val="90000"/>
        </a:lnSpc>
        <a:spcBef>
          <a:spcPts val="330"/>
        </a:spcBef>
        <a:spcAft>
          <a:spcPts val="660"/>
        </a:spcAft>
        <a:buClr>
          <a:schemeClr val="accent1"/>
        </a:buClr>
        <a:buSzPct val="80000"/>
        <a:buFont typeface="Corbel" pitchFamily="34" charset="0"/>
        <a:buChar char="•"/>
        <a:defRPr sz="2638" kern="1200">
          <a:solidFill>
            <a:schemeClr val="accent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www.nzqa.govt.nz/"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40" y="402110"/>
            <a:ext cx="19333443" cy="1051769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40" y="402110"/>
            <a:ext cx="19333443" cy="10517694"/>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2727" y="6157312"/>
            <a:ext cx="1357027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14">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951" y="407136"/>
            <a:ext cx="19333443" cy="1051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2927BF9-A0A3-49A9-B4D0-8B9F744823C2}"/>
              </a:ext>
            </a:extLst>
          </p:cNvPr>
          <p:cNvSpPr>
            <a:spLocks noGrp="1"/>
          </p:cNvSpPr>
          <p:nvPr>
            <p:ph type="title"/>
          </p:nvPr>
        </p:nvSpPr>
        <p:spPr>
          <a:xfrm>
            <a:off x="1487393" y="1149383"/>
            <a:ext cx="10977901" cy="5007929"/>
          </a:xfrm>
        </p:spPr>
        <p:txBody>
          <a:bodyPr vert="horz" lIns="91440" tIns="45720" rIns="91440" bIns="45720" rtlCol="0" anchor="ctr">
            <a:normAutofit fontScale="90000"/>
          </a:bodyPr>
          <a:lstStyle/>
          <a:p>
            <a:pPr algn="ctr" defTabSz="914400">
              <a:lnSpc>
                <a:spcPct val="85000"/>
              </a:lnSpc>
            </a:pPr>
            <a:r>
              <a:rPr lang="en-US" sz="7600" cap="all" dirty="0">
                <a:solidFill>
                  <a:schemeClr val="tx1"/>
                </a:solidFill>
                <a:latin typeface="+mj-lt"/>
                <a:cs typeface="+mj-cs"/>
              </a:rPr>
              <a:t>                            </a:t>
            </a:r>
            <a:br>
              <a:rPr lang="en-US" sz="7600" cap="all" dirty="0">
                <a:solidFill>
                  <a:schemeClr val="tx1"/>
                </a:solidFill>
                <a:latin typeface="+mj-lt"/>
                <a:cs typeface="+mj-cs"/>
              </a:rPr>
            </a:br>
            <a:br>
              <a:rPr lang="en-US" sz="7600" cap="all" dirty="0">
                <a:solidFill>
                  <a:schemeClr val="tx1"/>
                </a:solidFill>
                <a:latin typeface="+mj-lt"/>
                <a:cs typeface="+mj-cs"/>
              </a:rPr>
            </a:br>
            <a:br>
              <a:rPr lang="en-US" sz="7600" cap="all" dirty="0">
                <a:solidFill>
                  <a:schemeClr val="tx1"/>
                </a:solidFill>
                <a:latin typeface="+mj-lt"/>
                <a:cs typeface="+mj-cs"/>
              </a:rPr>
            </a:br>
            <a:br>
              <a:rPr lang="en-US" sz="7600" cap="all" dirty="0">
                <a:solidFill>
                  <a:schemeClr val="tx1"/>
                </a:solidFill>
                <a:latin typeface="+mj-lt"/>
                <a:cs typeface="+mj-cs"/>
              </a:rPr>
            </a:br>
            <a:br>
              <a:rPr lang="en-US" sz="7600" cap="all" dirty="0">
                <a:solidFill>
                  <a:schemeClr val="tx1"/>
                </a:solidFill>
                <a:latin typeface="+mj-lt"/>
                <a:cs typeface="+mj-cs"/>
              </a:rPr>
            </a:br>
            <a:r>
              <a:rPr lang="en-US" sz="7600" cap="all" dirty="0">
                <a:solidFill>
                  <a:schemeClr val="tx1"/>
                </a:solidFill>
                <a:latin typeface="Arial" panose="020B0604020202020204" pitchFamily="34" charset="0"/>
                <a:cs typeface="Arial" panose="020B0604020202020204" pitchFamily="34" charset="0"/>
              </a:rPr>
              <a:t> Creating and Using an NZQA Account</a:t>
            </a:r>
          </a:p>
        </p:txBody>
      </p:sp>
      <p:cxnSp>
        <p:nvCxnSpPr>
          <p:cNvPr id="17" name="Straight Connector 16">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3127757" y="3388560"/>
            <a:ext cx="0" cy="45237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70565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479370" y="875776"/>
            <a:ext cx="14158250" cy="968375"/>
          </a:xfrm>
        </p:spPr>
        <p:txBody>
          <a:bodyPr>
            <a:normAutofit fontScale="90000"/>
          </a:bodyPr>
          <a:lstStyle/>
          <a:p>
            <a:r>
              <a:rPr lang="en-NZ"/>
              <a:t>    Checking your Entries and Results</a:t>
            </a:r>
            <a:br>
              <a:rPr lang="en-NZ"/>
            </a:br>
            <a:endParaRPr lang="en-NZ"/>
          </a:p>
        </p:txBody>
      </p:sp>
      <p:sp>
        <p:nvSpPr>
          <p:cNvPr id="4" name="Rectangle 3">
            <a:extLst>
              <a:ext uri="{FF2B5EF4-FFF2-40B4-BE49-F238E27FC236}">
                <a16:creationId xmlns:a16="http://schemas.microsoft.com/office/drawing/2014/main" id="{CCB141F4-365D-43F6-AFCC-76146B2D7A56}"/>
              </a:ext>
            </a:extLst>
          </p:cNvPr>
          <p:cNvSpPr/>
          <p:nvPr/>
        </p:nvSpPr>
        <p:spPr>
          <a:xfrm>
            <a:off x="2419202" y="2054275"/>
            <a:ext cx="3024336" cy="288032"/>
          </a:xfrm>
          <a:prstGeom prst="rect">
            <a:avLst/>
          </a:prstGeom>
          <a:solidFill>
            <a:schemeClr val="bg1"/>
          </a:solidFill>
        </p:spPr>
        <p:txBody>
          <a:bodyPr wrap="square" lIns="0" tIns="0" rIns="0" bIns="0" rtlCol="0" anchor="ctr"/>
          <a:lstStyle/>
          <a:p>
            <a:pPr algn="l"/>
            <a:endParaRPr lang="en-NZ"/>
          </a:p>
        </p:txBody>
      </p:sp>
      <p:sp>
        <p:nvSpPr>
          <p:cNvPr id="5" name="Rectangle 4">
            <a:extLst>
              <a:ext uri="{FF2B5EF4-FFF2-40B4-BE49-F238E27FC236}">
                <a16:creationId xmlns:a16="http://schemas.microsoft.com/office/drawing/2014/main" id="{251EC2B0-44F5-46AF-BD92-CAE11DE76C36}"/>
              </a:ext>
            </a:extLst>
          </p:cNvPr>
          <p:cNvSpPr/>
          <p:nvPr/>
        </p:nvSpPr>
        <p:spPr>
          <a:xfrm>
            <a:off x="9579003" y="5393065"/>
            <a:ext cx="946093" cy="523220"/>
          </a:xfrm>
          <a:prstGeom prst="rect">
            <a:avLst/>
          </a:prstGeom>
        </p:spPr>
        <p:txBody>
          <a:bodyPr wrap="none">
            <a:spAutoFit/>
          </a:bodyPr>
          <a:lstStyle/>
          <a:p>
            <a:r>
              <a:rPr lang="en-NZ" b="1">
                <a:solidFill>
                  <a:srgbClr val="FFFFFF"/>
                </a:solidFill>
                <a:latin typeface="Arial" panose="020B0604020202020204" pitchFamily="34" charset="0"/>
                <a:ea typeface="Calibri" panose="020F0502020204030204" pitchFamily="34" charset="0"/>
              </a:rPr>
              <a:t>Go to:</a:t>
            </a:r>
            <a:r>
              <a:rPr lang="en-NZ" sz="2800">
                <a:latin typeface="Calibri" panose="020F0502020204030204" pitchFamily="34" charset="0"/>
                <a:ea typeface="Calibri" panose="020F0502020204030204" pitchFamily="34" charset="0"/>
                <a:cs typeface="Times New Roman" panose="02020603050405020304" pitchFamily="18" charset="0"/>
              </a:rPr>
              <a:t> </a:t>
            </a:r>
            <a:endParaRPr lang="en-NZ"/>
          </a:p>
        </p:txBody>
      </p:sp>
      <p:sp>
        <p:nvSpPr>
          <p:cNvPr id="7" name="Rectangle 6">
            <a:extLst>
              <a:ext uri="{FF2B5EF4-FFF2-40B4-BE49-F238E27FC236}">
                <a16:creationId xmlns:a16="http://schemas.microsoft.com/office/drawing/2014/main" id="{596C6C85-BEDB-470C-92B2-83422B2B426D}"/>
              </a:ext>
            </a:extLst>
          </p:cNvPr>
          <p:cNvSpPr/>
          <p:nvPr/>
        </p:nvSpPr>
        <p:spPr>
          <a:xfrm>
            <a:off x="9773768" y="5523870"/>
            <a:ext cx="556563" cy="261610"/>
          </a:xfrm>
          <a:prstGeom prst="rect">
            <a:avLst/>
          </a:prstGeom>
        </p:spPr>
        <p:txBody>
          <a:bodyPr wrap="none">
            <a:spAutoFit/>
          </a:bodyPr>
          <a:lstStyle/>
          <a:p>
            <a:r>
              <a:rPr lang="en-NZ" sz="900" b="1">
                <a:solidFill>
                  <a:srgbClr val="FFFFFF"/>
                </a:solidFill>
                <a:latin typeface="Arial" panose="020B0604020202020204" pitchFamily="34" charset="0"/>
                <a:ea typeface="Calibri" panose="020F0502020204030204" pitchFamily="34" charset="0"/>
              </a:rPr>
              <a:t>Go to:</a:t>
            </a:r>
            <a:r>
              <a:rPr lang="en-NZ" sz="1100">
                <a:latin typeface="Calibri" panose="020F0502020204030204" pitchFamily="34" charset="0"/>
                <a:ea typeface="Calibri" panose="020F0502020204030204" pitchFamily="34" charset="0"/>
                <a:cs typeface="Times New Roman" panose="02020603050405020304" pitchFamily="18" charset="0"/>
              </a:rPr>
              <a:t> </a:t>
            </a:r>
            <a:endParaRPr lang="en-NZ"/>
          </a:p>
        </p:txBody>
      </p:sp>
      <p:sp>
        <p:nvSpPr>
          <p:cNvPr id="6" name="Rectangle 5">
            <a:extLst>
              <a:ext uri="{FF2B5EF4-FFF2-40B4-BE49-F238E27FC236}">
                <a16:creationId xmlns:a16="http://schemas.microsoft.com/office/drawing/2014/main" id="{269BB11C-BDFD-4EF7-8897-9BC13A20E455}"/>
              </a:ext>
            </a:extLst>
          </p:cNvPr>
          <p:cNvSpPr/>
          <p:nvPr/>
        </p:nvSpPr>
        <p:spPr>
          <a:xfrm>
            <a:off x="5842000" y="9255075"/>
            <a:ext cx="60960" cy="295325"/>
          </a:xfrm>
          <a:prstGeom prst="rect">
            <a:avLst/>
          </a:prstGeom>
          <a:solidFill>
            <a:schemeClr val="bg1"/>
          </a:solidFill>
          <a:ln>
            <a:noFill/>
          </a:ln>
        </p:spPr>
        <p:txBody>
          <a:bodyPr wrap="square" lIns="0" tIns="0" rIns="0" bIns="0" rtlCol="0" anchor="ctr"/>
          <a:lstStyle/>
          <a:p>
            <a:pPr algn="l"/>
            <a:endParaRPr lang="en-NZ"/>
          </a:p>
        </p:txBody>
      </p:sp>
      <p:pic>
        <p:nvPicPr>
          <p:cNvPr id="9" name="Picture 8">
            <a:extLst>
              <a:ext uri="{FF2B5EF4-FFF2-40B4-BE49-F238E27FC236}">
                <a16:creationId xmlns:a16="http://schemas.microsoft.com/office/drawing/2014/main" id="{7387AD82-46AD-4EFF-8431-B819FA53AFE6}"/>
              </a:ext>
            </a:extLst>
          </p:cNvPr>
          <p:cNvPicPr>
            <a:picLocks noChangeAspect="1"/>
          </p:cNvPicPr>
          <p:nvPr/>
        </p:nvPicPr>
        <p:blipFill>
          <a:blip r:embed="rId3"/>
          <a:stretch>
            <a:fillRect/>
          </a:stretch>
        </p:blipFill>
        <p:spPr>
          <a:xfrm>
            <a:off x="2484670" y="2198290"/>
            <a:ext cx="12282584" cy="8235283"/>
          </a:xfrm>
          <a:prstGeom prst="rect">
            <a:avLst/>
          </a:prstGeom>
        </p:spPr>
      </p:pic>
    </p:spTree>
    <p:extLst>
      <p:ext uri="{BB962C8B-B14F-4D97-AF65-F5344CB8AC3E}">
        <p14:creationId xmlns:p14="http://schemas.microsoft.com/office/powerpoint/2010/main" val="917451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479369" y="875776"/>
            <a:ext cx="14849625" cy="968375"/>
          </a:xfrm>
        </p:spPr>
        <p:txBody>
          <a:bodyPr>
            <a:normAutofit fontScale="90000"/>
          </a:bodyPr>
          <a:lstStyle/>
          <a:p>
            <a:r>
              <a:rPr lang="en-NZ" dirty="0">
                <a:latin typeface="Arial" panose="020B0604020202020204" pitchFamily="34" charset="0"/>
                <a:cs typeface="Arial" panose="020B0604020202020204" pitchFamily="34" charset="0"/>
              </a:rPr>
              <a:t>    Check your Course Endorsements</a:t>
            </a:r>
            <a:br>
              <a:rPr lang="en-NZ" dirty="0">
                <a:latin typeface="Arial" panose="020B0604020202020204" pitchFamily="34" charset="0"/>
                <a:cs typeface="Arial" panose="020B0604020202020204" pitchFamily="34" charset="0"/>
              </a:rPr>
            </a:br>
            <a:endParaRPr lang="en-NZ" dirty="0"/>
          </a:p>
        </p:txBody>
      </p:sp>
      <p:sp>
        <p:nvSpPr>
          <p:cNvPr id="4" name="Rectangle 3">
            <a:extLst>
              <a:ext uri="{FF2B5EF4-FFF2-40B4-BE49-F238E27FC236}">
                <a16:creationId xmlns:a16="http://schemas.microsoft.com/office/drawing/2014/main" id="{CCB141F4-365D-43F6-AFCC-76146B2D7A56}"/>
              </a:ext>
            </a:extLst>
          </p:cNvPr>
          <p:cNvSpPr/>
          <p:nvPr/>
        </p:nvSpPr>
        <p:spPr>
          <a:xfrm>
            <a:off x="2419202" y="2054275"/>
            <a:ext cx="3024336" cy="288032"/>
          </a:xfrm>
          <a:prstGeom prst="rect">
            <a:avLst/>
          </a:prstGeom>
          <a:solidFill>
            <a:schemeClr val="bg1"/>
          </a:solidFill>
        </p:spPr>
        <p:txBody>
          <a:bodyPr wrap="square" lIns="0" tIns="0" rIns="0" bIns="0" rtlCol="0" anchor="ctr"/>
          <a:lstStyle/>
          <a:p>
            <a:pPr algn="l"/>
            <a:endParaRPr lang="en-NZ"/>
          </a:p>
        </p:txBody>
      </p:sp>
      <p:pic>
        <p:nvPicPr>
          <p:cNvPr id="5" name="Picture 4">
            <a:extLst>
              <a:ext uri="{FF2B5EF4-FFF2-40B4-BE49-F238E27FC236}">
                <a16:creationId xmlns:a16="http://schemas.microsoft.com/office/drawing/2014/main" id="{A3905BC0-43B9-410A-861E-8A1A9C03395A}"/>
              </a:ext>
            </a:extLst>
          </p:cNvPr>
          <p:cNvPicPr>
            <a:picLocks noChangeAspect="1"/>
          </p:cNvPicPr>
          <p:nvPr/>
        </p:nvPicPr>
        <p:blipFill>
          <a:blip r:embed="rId3"/>
          <a:stretch>
            <a:fillRect/>
          </a:stretch>
        </p:blipFill>
        <p:spPr>
          <a:xfrm>
            <a:off x="2479368" y="2054275"/>
            <a:ext cx="11396651" cy="8675062"/>
          </a:xfrm>
          <a:prstGeom prst="rect">
            <a:avLst/>
          </a:prstGeom>
        </p:spPr>
      </p:pic>
    </p:spTree>
    <p:extLst>
      <p:ext uri="{BB962C8B-B14F-4D97-AF65-F5344CB8AC3E}">
        <p14:creationId xmlns:p14="http://schemas.microsoft.com/office/powerpoint/2010/main" val="129282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479370" y="875776"/>
            <a:ext cx="14091342" cy="968375"/>
          </a:xfrm>
        </p:spPr>
        <p:txBody>
          <a:bodyPr>
            <a:normAutofit fontScale="90000"/>
          </a:bodyPr>
          <a:lstStyle/>
          <a:p>
            <a:r>
              <a:rPr lang="en-NZ" dirty="0">
                <a:latin typeface="Arial" panose="020B0604020202020204" pitchFamily="34" charset="0"/>
                <a:cs typeface="Arial" panose="020B0604020202020204" pitchFamily="34" charset="0"/>
              </a:rPr>
              <a:t>Course Endorsements in Close-up</a:t>
            </a:r>
            <a:br>
              <a:rPr lang="en-NZ" dirty="0">
                <a:latin typeface="Arial" panose="020B0604020202020204" pitchFamily="34" charset="0"/>
                <a:cs typeface="Arial" panose="020B0604020202020204" pitchFamily="34" charset="0"/>
              </a:rPr>
            </a:br>
            <a:endParaRPr lang="en-NZ" dirty="0"/>
          </a:p>
        </p:txBody>
      </p:sp>
      <p:sp>
        <p:nvSpPr>
          <p:cNvPr id="4" name="Rectangle 3">
            <a:extLst>
              <a:ext uri="{FF2B5EF4-FFF2-40B4-BE49-F238E27FC236}">
                <a16:creationId xmlns:a16="http://schemas.microsoft.com/office/drawing/2014/main" id="{CCB141F4-365D-43F6-AFCC-76146B2D7A56}"/>
              </a:ext>
            </a:extLst>
          </p:cNvPr>
          <p:cNvSpPr/>
          <p:nvPr/>
        </p:nvSpPr>
        <p:spPr>
          <a:xfrm>
            <a:off x="2419202" y="2054275"/>
            <a:ext cx="3024336" cy="288032"/>
          </a:xfrm>
          <a:prstGeom prst="rect">
            <a:avLst/>
          </a:prstGeom>
          <a:solidFill>
            <a:schemeClr val="bg1"/>
          </a:solidFill>
        </p:spPr>
        <p:txBody>
          <a:bodyPr wrap="square" lIns="0" tIns="0" rIns="0" bIns="0" rtlCol="0" anchor="ctr"/>
          <a:lstStyle/>
          <a:p>
            <a:pPr algn="l"/>
            <a:endParaRPr lang="en-NZ"/>
          </a:p>
        </p:txBody>
      </p:sp>
      <p:pic>
        <p:nvPicPr>
          <p:cNvPr id="5" name="Picture 4">
            <a:extLst>
              <a:ext uri="{FF2B5EF4-FFF2-40B4-BE49-F238E27FC236}">
                <a16:creationId xmlns:a16="http://schemas.microsoft.com/office/drawing/2014/main" id="{B81FC0CE-60D7-4770-B077-01E53435E689}"/>
              </a:ext>
            </a:extLst>
          </p:cNvPr>
          <p:cNvPicPr>
            <a:picLocks noChangeAspect="1"/>
          </p:cNvPicPr>
          <p:nvPr/>
        </p:nvPicPr>
        <p:blipFill>
          <a:blip r:embed="rId3"/>
          <a:stretch>
            <a:fillRect/>
          </a:stretch>
        </p:blipFill>
        <p:spPr>
          <a:xfrm>
            <a:off x="2479370" y="1665654"/>
            <a:ext cx="8882050" cy="8975405"/>
          </a:xfrm>
          <a:prstGeom prst="rect">
            <a:avLst/>
          </a:prstGeom>
        </p:spPr>
      </p:pic>
    </p:spTree>
    <p:extLst>
      <p:ext uri="{BB962C8B-B14F-4D97-AF65-F5344CB8AC3E}">
        <p14:creationId xmlns:p14="http://schemas.microsoft.com/office/powerpoint/2010/main" val="2040405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479370" y="875776"/>
            <a:ext cx="15072650" cy="968375"/>
          </a:xfrm>
        </p:spPr>
        <p:txBody>
          <a:bodyPr>
            <a:normAutofit fontScale="90000"/>
          </a:bodyPr>
          <a:lstStyle/>
          <a:p>
            <a:r>
              <a:rPr lang="en-NZ" dirty="0">
                <a:latin typeface="Arial" panose="020B0604020202020204" pitchFamily="34" charset="0"/>
                <a:cs typeface="Arial" panose="020B0604020202020204" pitchFamily="34" charset="0"/>
              </a:rPr>
              <a:t>  Predict your Course Endorsements </a:t>
            </a:r>
            <a:br>
              <a:rPr lang="en-NZ" dirty="0">
                <a:latin typeface="Arial" panose="020B0604020202020204" pitchFamily="34" charset="0"/>
                <a:cs typeface="Arial" panose="020B0604020202020204" pitchFamily="34" charset="0"/>
              </a:rPr>
            </a:br>
            <a:endParaRPr lang="en-NZ" dirty="0"/>
          </a:p>
        </p:txBody>
      </p:sp>
      <p:sp>
        <p:nvSpPr>
          <p:cNvPr id="11" name="Rectangle 10">
            <a:extLst>
              <a:ext uri="{FF2B5EF4-FFF2-40B4-BE49-F238E27FC236}">
                <a16:creationId xmlns:a16="http://schemas.microsoft.com/office/drawing/2014/main" id="{9410272A-466C-4A9F-A50C-1F84B8111391}"/>
              </a:ext>
            </a:extLst>
          </p:cNvPr>
          <p:cNvSpPr/>
          <p:nvPr/>
        </p:nvSpPr>
        <p:spPr>
          <a:xfrm>
            <a:off x="2419202" y="2054275"/>
            <a:ext cx="3168352" cy="288032"/>
          </a:xfrm>
          <a:prstGeom prst="rect">
            <a:avLst/>
          </a:prstGeom>
          <a:solidFill>
            <a:schemeClr val="bg1"/>
          </a:solidFill>
          <a:ln>
            <a:noFill/>
          </a:ln>
        </p:spPr>
        <p:txBody>
          <a:bodyPr wrap="square" lIns="0" tIns="0" rIns="0" bIns="0" rtlCol="0" anchor="ctr"/>
          <a:lstStyle/>
          <a:p>
            <a:pPr algn="l"/>
            <a:endParaRPr lang="en-NZ"/>
          </a:p>
        </p:txBody>
      </p:sp>
      <p:sp>
        <p:nvSpPr>
          <p:cNvPr id="3" name="Rectangle 2">
            <a:extLst>
              <a:ext uri="{FF2B5EF4-FFF2-40B4-BE49-F238E27FC236}">
                <a16:creationId xmlns:a16="http://schemas.microsoft.com/office/drawing/2014/main" id="{899606B6-2AF5-4514-A3A0-D53F8E53C387}"/>
              </a:ext>
            </a:extLst>
          </p:cNvPr>
          <p:cNvSpPr/>
          <p:nvPr/>
        </p:nvSpPr>
        <p:spPr>
          <a:xfrm>
            <a:off x="12547600" y="8280400"/>
            <a:ext cx="60960" cy="274320"/>
          </a:xfrm>
          <a:prstGeom prst="rect">
            <a:avLst/>
          </a:prstGeom>
          <a:solidFill>
            <a:schemeClr val="bg1"/>
          </a:solidFill>
          <a:ln>
            <a:noFill/>
          </a:ln>
        </p:spPr>
        <p:txBody>
          <a:bodyPr wrap="square" lIns="0" tIns="0" rIns="0" bIns="0" rtlCol="0" anchor="ctr"/>
          <a:lstStyle/>
          <a:p>
            <a:pPr algn="l"/>
            <a:endParaRPr lang="en-NZ"/>
          </a:p>
        </p:txBody>
      </p:sp>
      <p:pic>
        <p:nvPicPr>
          <p:cNvPr id="5" name="Picture 4">
            <a:extLst>
              <a:ext uri="{FF2B5EF4-FFF2-40B4-BE49-F238E27FC236}">
                <a16:creationId xmlns:a16="http://schemas.microsoft.com/office/drawing/2014/main" id="{DCDC3A27-7FC8-47FD-ABD8-A5AABD585EC6}"/>
              </a:ext>
            </a:extLst>
          </p:cNvPr>
          <p:cNvPicPr>
            <a:picLocks noChangeAspect="1"/>
          </p:cNvPicPr>
          <p:nvPr/>
        </p:nvPicPr>
        <p:blipFill>
          <a:blip r:embed="rId3"/>
          <a:stretch>
            <a:fillRect/>
          </a:stretch>
        </p:blipFill>
        <p:spPr>
          <a:xfrm>
            <a:off x="1831413" y="2198291"/>
            <a:ext cx="16441274" cy="7951549"/>
          </a:xfrm>
          <a:prstGeom prst="rect">
            <a:avLst/>
          </a:prstGeom>
        </p:spPr>
      </p:pic>
    </p:spTree>
    <p:extLst>
      <p:ext uri="{BB962C8B-B14F-4D97-AF65-F5344CB8AC3E}">
        <p14:creationId xmlns:p14="http://schemas.microsoft.com/office/powerpoint/2010/main" val="2836869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479370" y="875776"/>
            <a:ext cx="14269762" cy="968375"/>
          </a:xfrm>
        </p:spPr>
        <p:txBody>
          <a:bodyPr>
            <a:normAutofit fontScale="90000"/>
          </a:bodyPr>
          <a:lstStyle/>
          <a:p>
            <a:r>
              <a:rPr lang="en-NZ" dirty="0">
                <a:latin typeface="Arial" panose="020B0604020202020204" pitchFamily="34" charset="0"/>
                <a:cs typeface="Arial" panose="020B0604020202020204" pitchFamily="34" charset="0"/>
              </a:rPr>
              <a:t>Course Endorsements Prediction Tool</a:t>
            </a:r>
            <a:br>
              <a:rPr lang="en-NZ" dirty="0">
                <a:latin typeface="Arial" panose="020B0604020202020204" pitchFamily="34" charset="0"/>
                <a:cs typeface="Arial" panose="020B0604020202020204" pitchFamily="34" charset="0"/>
              </a:rPr>
            </a:br>
            <a:endParaRPr lang="en-NZ" dirty="0"/>
          </a:p>
        </p:txBody>
      </p:sp>
      <p:sp>
        <p:nvSpPr>
          <p:cNvPr id="11" name="Rectangle 10">
            <a:extLst>
              <a:ext uri="{FF2B5EF4-FFF2-40B4-BE49-F238E27FC236}">
                <a16:creationId xmlns:a16="http://schemas.microsoft.com/office/drawing/2014/main" id="{9410272A-466C-4A9F-A50C-1F84B8111391}"/>
              </a:ext>
            </a:extLst>
          </p:cNvPr>
          <p:cNvSpPr/>
          <p:nvPr/>
        </p:nvSpPr>
        <p:spPr>
          <a:xfrm>
            <a:off x="2419202" y="2054275"/>
            <a:ext cx="3168352" cy="288032"/>
          </a:xfrm>
          <a:prstGeom prst="rect">
            <a:avLst/>
          </a:prstGeom>
          <a:solidFill>
            <a:schemeClr val="bg1"/>
          </a:solidFill>
          <a:ln>
            <a:noFill/>
          </a:ln>
        </p:spPr>
        <p:txBody>
          <a:bodyPr wrap="square" lIns="0" tIns="0" rIns="0" bIns="0" rtlCol="0" anchor="ctr"/>
          <a:lstStyle/>
          <a:p>
            <a:pPr algn="l"/>
            <a:endParaRPr lang="en-NZ"/>
          </a:p>
        </p:txBody>
      </p:sp>
      <p:pic>
        <p:nvPicPr>
          <p:cNvPr id="4" name="Picture 3">
            <a:extLst>
              <a:ext uri="{FF2B5EF4-FFF2-40B4-BE49-F238E27FC236}">
                <a16:creationId xmlns:a16="http://schemas.microsoft.com/office/drawing/2014/main" id="{2E424670-3387-4669-9156-1DDBDD90DCCB}"/>
              </a:ext>
            </a:extLst>
          </p:cNvPr>
          <p:cNvPicPr>
            <a:picLocks noChangeAspect="1"/>
          </p:cNvPicPr>
          <p:nvPr/>
        </p:nvPicPr>
        <p:blipFill>
          <a:blip r:embed="rId3"/>
          <a:stretch>
            <a:fillRect/>
          </a:stretch>
        </p:blipFill>
        <p:spPr>
          <a:xfrm>
            <a:off x="2319634" y="2342307"/>
            <a:ext cx="11665296" cy="8190527"/>
          </a:xfrm>
          <a:prstGeom prst="rect">
            <a:avLst/>
          </a:prstGeom>
        </p:spPr>
      </p:pic>
    </p:spTree>
    <p:extLst>
      <p:ext uri="{BB962C8B-B14F-4D97-AF65-F5344CB8AC3E}">
        <p14:creationId xmlns:p14="http://schemas.microsoft.com/office/powerpoint/2010/main" val="3580118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058525" y="804769"/>
            <a:ext cx="15987050" cy="968375"/>
          </a:xfrm>
        </p:spPr>
        <p:txBody>
          <a:bodyPr>
            <a:normAutofit fontScale="90000"/>
          </a:bodyPr>
          <a:lstStyle/>
          <a:p>
            <a:r>
              <a:rPr lang="en-NZ" dirty="0">
                <a:latin typeface="Arial" panose="020B0604020202020204" pitchFamily="34" charset="0"/>
                <a:cs typeface="Arial" panose="020B0604020202020204" pitchFamily="34" charset="0"/>
              </a:rPr>
              <a:t>    View your credit summary for all years</a:t>
            </a:r>
            <a:br>
              <a:rPr lang="en-NZ" dirty="0">
                <a:latin typeface="Arial" panose="020B0604020202020204" pitchFamily="34" charset="0"/>
                <a:cs typeface="Arial" panose="020B0604020202020204" pitchFamily="34" charset="0"/>
              </a:rPr>
            </a:br>
            <a:endParaRPr lang="en-NZ" dirty="0"/>
          </a:p>
        </p:txBody>
      </p:sp>
      <p:sp>
        <p:nvSpPr>
          <p:cNvPr id="11" name="Rectangle 10">
            <a:extLst>
              <a:ext uri="{FF2B5EF4-FFF2-40B4-BE49-F238E27FC236}">
                <a16:creationId xmlns:a16="http://schemas.microsoft.com/office/drawing/2014/main" id="{9410272A-466C-4A9F-A50C-1F84B8111391}"/>
              </a:ext>
            </a:extLst>
          </p:cNvPr>
          <p:cNvSpPr/>
          <p:nvPr/>
        </p:nvSpPr>
        <p:spPr>
          <a:xfrm>
            <a:off x="2419202" y="2054275"/>
            <a:ext cx="3168352" cy="288032"/>
          </a:xfrm>
          <a:prstGeom prst="rect">
            <a:avLst/>
          </a:prstGeom>
          <a:solidFill>
            <a:schemeClr val="bg1"/>
          </a:solidFill>
          <a:ln>
            <a:noFill/>
          </a:ln>
        </p:spPr>
        <p:txBody>
          <a:bodyPr wrap="square" lIns="0" tIns="0" rIns="0" bIns="0" rtlCol="0" anchor="ctr"/>
          <a:lstStyle/>
          <a:p>
            <a:pPr algn="l"/>
            <a:endParaRPr lang="en-NZ"/>
          </a:p>
        </p:txBody>
      </p:sp>
      <p:pic>
        <p:nvPicPr>
          <p:cNvPr id="4" name="Picture 3">
            <a:extLst>
              <a:ext uri="{FF2B5EF4-FFF2-40B4-BE49-F238E27FC236}">
                <a16:creationId xmlns:a16="http://schemas.microsoft.com/office/drawing/2014/main" id="{E1244DED-8953-4CC9-AF94-CC81A34B0C39}"/>
              </a:ext>
            </a:extLst>
          </p:cNvPr>
          <p:cNvPicPr>
            <a:picLocks noChangeAspect="1"/>
          </p:cNvPicPr>
          <p:nvPr/>
        </p:nvPicPr>
        <p:blipFill>
          <a:blip r:embed="rId3"/>
          <a:stretch>
            <a:fillRect/>
          </a:stretch>
        </p:blipFill>
        <p:spPr>
          <a:xfrm>
            <a:off x="536322" y="2054275"/>
            <a:ext cx="18936853" cy="6243905"/>
          </a:xfrm>
          <a:prstGeom prst="rect">
            <a:avLst/>
          </a:prstGeom>
        </p:spPr>
      </p:pic>
    </p:spTree>
    <p:extLst>
      <p:ext uri="{BB962C8B-B14F-4D97-AF65-F5344CB8AC3E}">
        <p14:creationId xmlns:p14="http://schemas.microsoft.com/office/powerpoint/2010/main" val="16840868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10272A-466C-4A9F-A50C-1F84B8111391}"/>
              </a:ext>
            </a:extLst>
          </p:cNvPr>
          <p:cNvSpPr/>
          <p:nvPr/>
        </p:nvSpPr>
        <p:spPr>
          <a:xfrm>
            <a:off x="2419202" y="2054275"/>
            <a:ext cx="3168352" cy="288032"/>
          </a:xfrm>
          <a:prstGeom prst="rect">
            <a:avLst/>
          </a:prstGeom>
          <a:solidFill>
            <a:schemeClr val="bg1"/>
          </a:solidFill>
          <a:ln>
            <a:noFill/>
          </a:ln>
        </p:spPr>
        <p:txBody>
          <a:bodyPr wrap="square" lIns="0" tIns="0" rIns="0" bIns="0" rtlCol="0" anchor="ctr"/>
          <a:lstStyle/>
          <a:p>
            <a:pPr algn="l"/>
            <a:endParaRPr lang="en-NZ"/>
          </a:p>
        </p:txBody>
      </p:sp>
      <p:sp>
        <p:nvSpPr>
          <p:cNvPr id="6" name="Title 1">
            <a:extLst>
              <a:ext uri="{FF2B5EF4-FFF2-40B4-BE49-F238E27FC236}">
                <a16:creationId xmlns:a16="http://schemas.microsoft.com/office/drawing/2014/main" id="{E16D4032-15A5-461F-8B1B-54D6CD3F7FC6}"/>
              </a:ext>
            </a:extLst>
          </p:cNvPr>
          <p:cNvSpPr txBox="1">
            <a:spLocks/>
          </p:cNvSpPr>
          <p:nvPr/>
        </p:nvSpPr>
        <p:spPr>
          <a:xfrm>
            <a:off x="1665636" y="770143"/>
            <a:ext cx="17559066" cy="1892826"/>
          </a:xfrm>
          <a:prstGeom prst="rect">
            <a:avLst/>
          </a:prstGeom>
        </p:spPr>
        <p:txBody>
          <a:bodyPr wrap="square" lIns="0" tIns="0" rIns="0" bIns="0">
            <a:spAutoFit/>
          </a:bodyPr>
          <a:lstStyle>
            <a:lvl1pPr eaLnBrk="1" hangingPunct="1">
              <a:defRPr sz="6150" b="1" i="0">
                <a:solidFill>
                  <a:srgbClr val="33454E"/>
                </a:solidFill>
                <a:latin typeface="Arial"/>
                <a:ea typeface="+mj-ea"/>
                <a:cs typeface="Arial"/>
              </a:defRPr>
            </a:lvl1pPr>
          </a:lstStyle>
          <a:p>
            <a:r>
              <a:rPr lang="en-NZ" kern="0" dirty="0">
                <a:latin typeface="Arial" panose="020B0604020202020204" pitchFamily="34" charset="0"/>
                <a:cs typeface="Arial" panose="020B0604020202020204" pitchFamily="34" charset="0"/>
              </a:rPr>
              <a:t>View your credit summary for a specific year</a:t>
            </a:r>
            <a:br>
              <a:rPr lang="en-NZ" kern="0" dirty="0">
                <a:latin typeface="Arial" panose="020B0604020202020204" pitchFamily="34" charset="0"/>
                <a:cs typeface="Arial" panose="020B0604020202020204" pitchFamily="34" charset="0"/>
              </a:rPr>
            </a:br>
            <a:endParaRPr lang="en-NZ" kern="0" dirty="0"/>
          </a:p>
        </p:txBody>
      </p:sp>
      <p:pic>
        <p:nvPicPr>
          <p:cNvPr id="7" name="Picture 6">
            <a:extLst>
              <a:ext uri="{FF2B5EF4-FFF2-40B4-BE49-F238E27FC236}">
                <a16:creationId xmlns:a16="http://schemas.microsoft.com/office/drawing/2014/main" id="{A6837B54-8D11-4F60-B965-607AFC22B9F9}"/>
              </a:ext>
            </a:extLst>
          </p:cNvPr>
          <p:cNvPicPr>
            <a:picLocks noChangeAspect="1"/>
          </p:cNvPicPr>
          <p:nvPr/>
        </p:nvPicPr>
        <p:blipFill>
          <a:blip r:embed="rId3"/>
          <a:stretch>
            <a:fillRect/>
          </a:stretch>
        </p:blipFill>
        <p:spPr>
          <a:xfrm>
            <a:off x="2419202" y="2299518"/>
            <a:ext cx="14504802" cy="7644581"/>
          </a:xfrm>
          <a:prstGeom prst="rect">
            <a:avLst/>
          </a:prstGeom>
        </p:spPr>
      </p:pic>
    </p:spTree>
    <p:extLst>
      <p:ext uri="{BB962C8B-B14F-4D97-AF65-F5344CB8AC3E}">
        <p14:creationId xmlns:p14="http://schemas.microsoft.com/office/powerpoint/2010/main" val="3134989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10272A-466C-4A9F-A50C-1F84B8111391}"/>
              </a:ext>
            </a:extLst>
          </p:cNvPr>
          <p:cNvSpPr/>
          <p:nvPr/>
        </p:nvSpPr>
        <p:spPr>
          <a:xfrm>
            <a:off x="2419202" y="2054275"/>
            <a:ext cx="3168352" cy="288032"/>
          </a:xfrm>
          <a:prstGeom prst="rect">
            <a:avLst/>
          </a:prstGeom>
          <a:solidFill>
            <a:schemeClr val="bg1"/>
          </a:solidFill>
          <a:ln>
            <a:noFill/>
          </a:ln>
        </p:spPr>
        <p:txBody>
          <a:bodyPr wrap="square" lIns="0" tIns="0" rIns="0" bIns="0" rtlCol="0" anchor="ctr"/>
          <a:lstStyle/>
          <a:p>
            <a:pPr algn="l"/>
            <a:endParaRPr lang="en-NZ"/>
          </a:p>
        </p:txBody>
      </p:sp>
      <p:sp>
        <p:nvSpPr>
          <p:cNvPr id="6" name="Title 5">
            <a:extLst>
              <a:ext uri="{FF2B5EF4-FFF2-40B4-BE49-F238E27FC236}">
                <a16:creationId xmlns:a16="http://schemas.microsoft.com/office/drawing/2014/main" id="{637CD711-EF37-4099-9766-168D613457E9}"/>
              </a:ext>
            </a:extLst>
          </p:cNvPr>
          <p:cNvSpPr>
            <a:spLocks noGrp="1"/>
          </p:cNvSpPr>
          <p:nvPr>
            <p:ph type="title"/>
          </p:nvPr>
        </p:nvSpPr>
        <p:spPr>
          <a:xfrm>
            <a:off x="312234" y="875776"/>
            <a:ext cx="20116800" cy="968375"/>
          </a:xfrm>
        </p:spPr>
        <p:txBody>
          <a:bodyPr>
            <a:normAutofit/>
          </a:bodyPr>
          <a:lstStyle/>
          <a:p>
            <a:r>
              <a:rPr lang="en-NZ" dirty="0"/>
              <a:t>View results for assessed standards within a course</a:t>
            </a:r>
          </a:p>
        </p:txBody>
      </p:sp>
      <p:pic>
        <p:nvPicPr>
          <p:cNvPr id="2" name="Picture 1">
            <a:extLst>
              <a:ext uri="{FF2B5EF4-FFF2-40B4-BE49-F238E27FC236}">
                <a16:creationId xmlns:a16="http://schemas.microsoft.com/office/drawing/2014/main" id="{2D429D8C-573B-425D-A755-331E47873555}"/>
              </a:ext>
            </a:extLst>
          </p:cNvPr>
          <p:cNvPicPr>
            <a:picLocks noChangeAspect="1"/>
          </p:cNvPicPr>
          <p:nvPr/>
        </p:nvPicPr>
        <p:blipFill>
          <a:blip r:embed="rId3"/>
          <a:stretch>
            <a:fillRect/>
          </a:stretch>
        </p:blipFill>
        <p:spPr>
          <a:xfrm>
            <a:off x="2219886" y="2198291"/>
            <a:ext cx="13347774" cy="8708450"/>
          </a:xfrm>
          <a:prstGeom prst="rect">
            <a:avLst/>
          </a:prstGeom>
        </p:spPr>
      </p:pic>
    </p:spTree>
    <p:extLst>
      <p:ext uri="{BB962C8B-B14F-4D97-AF65-F5344CB8AC3E}">
        <p14:creationId xmlns:p14="http://schemas.microsoft.com/office/powerpoint/2010/main" val="23249570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F287D-E77C-4AC0-BDDF-F0F72345E84E}"/>
              </a:ext>
            </a:extLst>
          </p:cNvPr>
          <p:cNvSpPr>
            <a:spLocks noGrp="1"/>
          </p:cNvSpPr>
          <p:nvPr>
            <p:ph type="title"/>
          </p:nvPr>
        </p:nvSpPr>
        <p:spPr>
          <a:xfrm>
            <a:off x="2479370" y="875776"/>
            <a:ext cx="16745332" cy="968375"/>
          </a:xfrm>
        </p:spPr>
        <p:txBody>
          <a:bodyPr>
            <a:normAutofit/>
          </a:bodyPr>
          <a:lstStyle/>
          <a:p>
            <a:r>
              <a:rPr lang="en-NZ" dirty="0"/>
              <a:t>Access marked exam papers</a:t>
            </a:r>
          </a:p>
        </p:txBody>
      </p:sp>
      <p:sp>
        <p:nvSpPr>
          <p:cNvPr id="3" name="Rectangle 2">
            <a:extLst>
              <a:ext uri="{FF2B5EF4-FFF2-40B4-BE49-F238E27FC236}">
                <a16:creationId xmlns:a16="http://schemas.microsoft.com/office/drawing/2014/main" id="{8C999308-A4F6-47E3-A053-1D1CABD8CBFD}"/>
              </a:ext>
            </a:extLst>
          </p:cNvPr>
          <p:cNvSpPr/>
          <p:nvPr/>
        </p:nvSpPr>
        <p:spPr>
          <a:xfrm>
            <a:off x="2347194" y="2054275"/>
            <a:ext cx="3168352" cy="288032"/>
          </a:xfrm>
          <a:prstGeom prst="rect">
            <a:avLst/>
          </a:prstGeom>
          <a:solidFill>
            <a:schemeClr val="bg1"/>
          </a:solidFill>
          <a:ln>
            <a:noFill/>
          </a:ln>
        </p:spPr>
        <p:txBody>
          <a:bodyPr wrap="square" lIns="0" tIns="0" rIns="0" bIns="0" rtlCol="0" anchor="ctr"/>
          <a:lstStyle/>
          <a:p>
            <a:pPr algn="l"/>
            <a:endParaRPr lang="en-NZ"/>
          </a:p>
        </p:txBody>
      </p:sp>
      <p:pic>
        <p:nvPicPr>
          <p:cNvPr id="5" name="Picture 4">
            <a:extLst>
              <a:ext uri="{FF2B5EF4-FFF2-40B4-BE49-F238E27FC236}">
                <a16:creationId xmlns:a16="http://schemas.microsoft.com/office/drawing/2014/main" id="{7103EBFA-ED5C-43DA-A3DA-C098E2718642}"/>
              </a:ext>
            </a:extLst>
          </p:cNvPr>
          <p:cNvPicPr>
            <a:picLocks noChangeAspect="1"/>
          </p:cNvPicPr>
          <p:nvPr/>
        </p:nvPicPr>
        <p:blipFill>
          <a:blip r:embed="rId3"/>
          <a:stretch>
            <a:fillRect/>
          </a:stretch>
        </p:blipFill>
        <p:spPr>
          <a:xfrm>
            <a:off x="2479370" y="2342307"/>
            <a:ext cx="10893730" cy="8546524"/>
          </a:xfrm>
          <a:prstGeom prst="rect">
            <a:avLst/>
          </a:prstGeom>
        </p:spPr>
      </p:pic>
    </p:spTree>
    <p:extLst>
      <p:ext uri="{BB962C8B-B14F-4D97-AF65-F5344CB8AC3E}">
        <p14:creationId xmlns:p14="http://schemas.microsoft.com/office/powerpoint/2010/main" val="1920353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F287D-E77C-4AC0-BDDF-F0F72345E84E}"/>
              </a:ext>
            </a:extLst>
          </p:cNvPr>
          <p:cNvSpPr>
            <a:spLocks noGrp="1"/>
          </p:cNvSpPr>
          <p:nvPr>
            <p:ph type="title"/>
          </p:nvPr>
        </p:nvSpPr>
        <p:spPr>
          <a:xfrm>
            <a:off x="2347194" y="833575"/>
            <a:ext cx="15899347" cy="946413"/>
          </a:xfrm>
        </p:spPr>
        <p:txBody>
          <a:bodyPr>
            <a:normAutofit fontScale="90000"/>
          </a:bodyPr>
          <a:lstStyle/>
          <a:p>
            <a:r>
              <a:rPr lang="en-NZ" dirty="0"/>
              <a:t>Access your marked exam papers - continued</a:t>
            </a:r>
          </a:p>
        </p:txBody>
      </p:sp>
      <p:sp>
        <p:nvSpPr>
          <p:cNvPr id="3" name="Rectangle 2">
            <a:extLst>
              <a:ext uri="{FF2B5EF4-FFF2-40B4-BE49-F238E27FC236}">
                <a16:creationId xmlns:a16="http://schemas.microsoft.com/office/drawing/2014/main" id="{8C999308-A4F6-47E3-A053-1D1CABD8CBFD}"/>
              </a:ext>
            </a:extLst>
          </p:cNvPr>
          <p:cNvSpPr/>
          <p:nvPr/>
        </p:nvSpPr>
        <p:spPr>
          <a:xfrm>
            <a:off x="2347194" y="2054275"/>
            <a:ext cx="3168352" cy="288032"/>
          </a:xfrm>
          <a:prstGeom prst="rect">
            <a:avLst/>
          </a:prstGeom>
          <a:solidFill>
            <a:schemeClr val="bg1"/>
          </a:solidFill>
          <a:ln>
            <a:noFill/>
          </a:ln>
        </p:spPr>
        <p:txBody>
          <a:bodyPr wrap="square" lIns="0" tIns="0" rIns="0" bIns="0" rtlCol="0" anchor="ctr"/>
          <a:lstStyle/>
          <a:p>
            <a:pPr algn="l"/>
            <a:endParaRPr lang="en-NZ"/>
          </a:p>
        </p:txBody>
      </p:sp>
      <p:sp>
        <p:nvSpPr>
          <p:cNvPr id="5" name="Speech Bubble: Rectangle with Corners Rounded 4">
            <a:extLst>
              <a:ext uri="{FF2B5EF4-FFF2-40B4-BE49-F238E27FC236}">
                <a16:creationId xmlns:a16="http://schemas.microsoft.com/office/drawing/2014/main" id="{3E7C8D2D-683E-4F61-A748-CA7ECEA1C0EF}"/>
              </a:ext>
            </a:extLst>
          </p:cNvPr>
          <p:cNvSpPr/>
          <p:nvPr/>
        </p:nvSpPr>
        <p:spPr>
          <a:xfrm>
            <a:off x="4813326" y="2342307"/>
            <a:ext cx="1404439" cy="1366650"/>
          </a:xfrm>
          <a:prstGeom prst="wedgeRoundRectCallout">
            <a:avLst>
              <a:gd name="adj1" fmla="val 22139"/>
              <a:gd name="adj2" fmla="val 12728"/>
              <a:gd name="adj3" fmla="val 16667"/>
            </a:avLst>
          </a:prstGeom>
          <a:solidFill>
            <a:srgbClr val="56B0B2"/>
          </a:solidFill>
          <a:ln w="6350">
            <a:solidFill>
              <a:srgbClr val="00589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0"/>
              </a:spcAft>
            </a:pPr>
            <a:r>
              <a:rPr lang="en-NZ" sz="1200" b="1" dirty="0">
                <a:effectLst/>
                <a:latin typeface="Arial" panose="020B0604020202020204" pitchFamily="34" charset="0"/>
                <a:ea typeface="Calibri" panose="020F0502020204030204" pitchFamily="34" charset="0"/>
                <a:cs typeface="Arial" panose="020B0604020202020204" pitchFamily="34" charset="0"/>
              </a:rPr>
              <a:t>This button takes you to your assessed script</a:t>
            </a:r>
          </a:p>
        </p:txBody>
      </p:sp>
      <p:sp>
        <p:nvSpPr>
          <p:cNvPr id="4" name="Rectangle: Rounded Corners 3">
            <a:extLst>
              <a:ext uri="{FF2B5EF4-FFF2-40B4-BE49-F238E27FC236}">
                <a16:creationId xmlns:a16="http://schemas.microsoft.com/office/drawing/2014/main" id="{9591492E-28DD-41D0-97C2-8189B8D244AF}"/>
              </a:ext>
            </a:extLst>
          </p:cNvPr>
          <p:cNvSpPr/>
          <p:nvPr/>
        </p:nvSpPr>
        <p:spPr>
          <a:xfrm>
            <a:off x="4813326" y="2164081"/>
            <a:ext cx="2532354" cy="1838960"/>
          </a:xfrm>
          <a:prstGeom prst="roundRect">
            <a:avLst/>
          </a:prstGeom>
          <a:solidFill>
            <a:schemeClr val="bg1"/>
          </a:solidFill>
        </p:spPr>
        <p:txBody>
          <a:bodyPr wrap="square" lIns="0" tIns="0" rIns="0" bIns="0" rtlCol="0" anchor="ctr"/>
          <a:lstStyle/>
          <a:p>
            <a:pPr algn="l"/>
            <a:endParaRPr lang="en-NZ"/>
          </a:p>
        </p:txBody>
      </p:sp>
      <p:pic>
        <p:nvPicPr>
          <p:cNvPr id="6" name="Picture 5">
            <a:extLst>
              <a:ext uri="{FF2B5EF4-FFF2-40B4-BE49-F238E27FC236}">
                <a16:creationId xmlns:a16="http://schemas.microsoft.com/office/drawing/2014/main" id="{DFF61EED-C3F8-4969-87F9-7853BFA928A9}"/>
              </a:ext>
            </a:extLst>
          </p:cNvPr>
          <p:cNvPicPr>
            <a:picLocks noChangeAspect="1"/>
          </p:cNvPicPr>
          <p:nvPr/>
        </p:nvPicPr>
        <p:blipFill>
          <a:blip r:embed="rId3"/>
          <a:stretch>
            <a:fillRect/>
          </a:stretch>
        </p:blipFill>
        <p:spPr>
          <a:xfrm>
            <a:off x="1455311" y="2054275"/>
            <a:ext cx="16721886" cy="8772867"/>
          </a:xfrm>
          <a:prstGeom prst="rect">
            <a:avLst/>
          </a:prstGeom>
        </p:spPr>
      </p:pic>
    </p:spTree>
    <p:extLst>
      <p:ext uri="{BB962C8B-B14F-4D97-AF65-F5344CB8AC3E}">
        <p14:creationId xmlns:p14="http://schemas.microsoft.com/office/powerpoint/2010/main" val="521007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40" y="402110"/>
            <a:ext cx="19333443" cy="1051769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0104099" cy="1130934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851518" cy="1130935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369BB97B-1875-364D-907C-3BBD8F2C22D6}"/>
              </a:ext>
            </a:extLst>
          </p:cNvPr>
          <p:cNvSpPr>
            <a:spLocks noGrp="1"/>
          </p:cNvSpPr>
          <p:nvPr>
            <p:ph type="title"/>
          </p:nvPr>
        </p:nvSpPr>
        <p:spPr>
          <a:xfrm>
            <a:off x="727205" y="1348495"/>
            <a:ext cx="5397110" cy="8612360"/>
          </a:xfrm>
        </p:spPr>
        <p:txBody>
          <a:bodyPr vert="horz" lIns="91440" tIns="45720" rIns="91440" bIns="45720" rtlCol="0" anchor="ctr">
            <a:normAutofit/>
          </a:bodyPr>
          <a:lstStyle/>
          <a:p>
            <a:pPr defTabSz="914400"/>
            <a:r>
              <a:rPr lang="en-US" sz="4600" dirty="0">
                <a:solidFill>
                  <a:srgbClr val="FFFFFF"/>
                </a:solidFill>
                <a:latin typeface="Arial" panose="020B0604020202020204" pitchFamily="34" charset="0"/>
                <a:cs typeface="Arial" panose="020B0604020202020204" pitchFamily="34" charset="0"/>
              </a:rPr>
              <a:t>Creating and using your NZQA account</a:t>
            </a:r>
          </a:p>
        </p:txBody>
      </p:sp>
      <p:sp>
        <p:nvSpPr>
          <p:cNvPr id="2" name="Text Placeholder 1">
            <a:extLst>
              <a:ext uri="{FF2B5EF4-FFF2-40B4-BE49-F238E27FC236}">
                <a16:creationId xmlns:a16="http://schemas.microsoft.com/office/drawing/2014/main" id="{FA36B75A-A461-3A47-AC01-666876FE4863}"/>
              </a:ext>
            </a:extLst>
          </p:cNvPr>
          <p:cNvSpPr>
            <a:spLocks noGrp="1"/>
          </p:cNvSpPr>
          <p:nvPr>
            <p:ph type="body" sz="quarter" idx="13"/>
          </p:nvPr>
        </p:nvSpPr>
        <p:spPr>
          <a:xfrm>
            <a:off x="8288567" y="1760435"/>
            <a:ext cx="9928032" cy="8612360"/>
          </a:xfrm>
        </p:spPr>
        <p:txBody>
          <a:bodyPr vert="horz" lIns="91440" tIns="45720" rIns="91440" bIns="45720" numCol="1" rtlCol="0" anchor="ctr">
            <a:normAutofit lnSpcReduction="10000"/>
          </a:bodyPr>
          <a:lstStyle/>
          <a:p>
            <a:pPr marL="1828800" lvl="3" indent="-182880" defTabSz="914400">
              <a:spcBef>
                <a:spcPts val="800"/>
              </a:spcBef>
            </a:pPr>
            <a:r>
              <a:rPr lang="en-US" sz="3100" dirty="0">
                <a:solidFill>
                  <a:schemeClr val="tx1"/>
                </a:solidFill>
              </a:rPr>
              <a:t>The </a:t>
            </a:r>
            <a:r>
              <a:rPr lang="en-US" sz="3100" b="1" dirty="0">
                <a:solidFill>
                  <a:schemeClr val="tx1"/>
                </a:solidFill>
              </a:rPr>
              <a:t>NZ Qualifications Authority (NZQA) </a:t>
            </a:r>
            <a:r>
              <a:rPr lang="en-US" sz="3100" dirty="0">
                <a:solidFill>
                  <a:schemeClr val="tx1"/>
                </a:solidFill>
              </a:rPr>
              <a:t>are the government organisation that manage NCEA</a:t>
            </a:r>
          </a:p>
          <a:p>
            <a:pPr marL="1828800" lvl="3" indent="-182880" defTabSz="914400">
              <a:spcBef>
                <a:spcPts val="800"/>
              </a:spcBef>
            </a:pPr>
            <a:endParaRPr lang="en-US" sz="3100" b="1" dirty="0">
              <a:solidFill>
                <a:schemeClr val="tx1"/>
              </a:solidFill>
            </a:endParaRPr>
          </a:p>
          <a:p>
            <a:pPr marL="1828800" lvl="3" indent="-182880" defTabSz="914400">
              <a:spcBef>
                <a:spcPts val="800"/>
              </a:spcBef>
            </a:pPr>
            <a:r>
              <a:rPr lang="en-US" sz="3100" dirty="0">
                <a:solidFill>
                  <a:schemeClr val="tx1"/>
                </a:solidFill>
              </a:rPr>
              <a:t>All high schools in NZ send their NCEA results and exam entries to NZQA</a:t>
            </a:r>
          </a:p>
          <a:p>
            <a:pPr marL="1828800" lvl="3" indent="-182880" defTabSz="914400">
              <a:spcBef>
                <a:spcPts val="800"/>
              </a:spcBef>
            </a:pPr>
            <a:endParaRPr lang="en-US" sz="3100" dirty="0">
              <a:solidFill>
                <a:schemeClr val="tx1"/>
              </a:solidFill>
            </a:endParaRPr>
          </a:p>
          <a:p>
            <a:pPr marL="1828800" lvl="3" indent="-182880" defTabSz="914400">
              <a:spcBef>
                <a:spcPts val="800"/>
              </a:spcBef>
            </a:pPr>
            <a:r>
              <a:rPr lang="en-US" sz="3100" dirty="0">
                <a:solidFill>
                  <a:schemeClr val="tx1"/>
                </a:solidFill>
              </a:rPr>
              <a:t>NZQA organise the exams and the marking of them</a:t>
            </a:r>
          </a:p>
          <a:p>
            <a:pPr marL="1828800" lvl="3" indent="-182880" defTabSz="914400">
              <a:spcBef>
                <a:spcPts val="800"/>
              </a:spcBef>
            </a:pPr>
            <a:endParaRPr lang="en-US" sz="3100" dirty="0">
              <a:solidFill>
                <a:schemeClr val="tx1"/>
              </a:solidFill>
            </a:endParaRPr>
          </a:p>
          <a:p>
            <a:pPr marL="1828800" lvl="3" indent="-182880" defTabSz="914400">
              <a:spcBef>
                <a:spcPts val="800"/>
              </a:spcBef>
            </a:pPr>
            <a:r>
              <a:rPr lang="en-US" sz="3100" dirty="0">
                <a:solidFill>
                  <a:schemeClr val="tx1"/>
                </a:solidFill>
              </a:rPr>
              <a:t>NZQA work out which students have gained  NCEA certificates and University Entrance. The also manage the Scholarship exams and folios</a:t>
            </a:r>
          </a:p>
          <a:p>
            <a:pPr marL="1828800" lvl="3" indent="-182880" defTabSz="914400">
              <a:spcBef>
                <a:spcPts val="800"/>
              </a:spcBef>
            </a:pPr>
            <a:endParaRPr lang="en-US" sz="3100" dirty="0">
              <a:solidFill>
                <a:schemeClr val="tx1"/>
              </a:solidFill>
            </a:endParaRPr>
          </a:p>
          <a:p>
            <a:pPr marL="1828800" lvl="3" indent="-182880" defTabSz="914400">
              <a:spcBef>
                <a:spcPts val="800"/>
              </a:spcBef>
            </a:pPr>
            <a:r>
              <a:rPr lang="en-US" sz="3100" b="1" dirty="0">
                <a:solidFill>
                  <a:srgbClr val="FF0000"/>
                </a:solidFill>
              </a:rPr>
              <a:t>It is very important that you create an NZQA account.</a:t>
            </a:r>
          </a:p>
          <a:p>
            <a:pPr marL="1828800" lvl="3" indent="-182880" defTabSz="914400">
              <a:spcBef>
                <a:spcPts val="800"/>
              </a:spcBef>
            </a:pPr>
            <a:endParaRPr lang="en-US" sz="3100" dirty="0">
              <a:solidFill>
                <a:schemeClr val="tx1"/>
              </a:solidFill>
              <a:latin typeface="+mn-lt"/>
              <a:cs typeface="+mn-cs"/>
            </a:endParaRPr>
          </a:p>
          <a:p>
            <a:pPr indent="-182880" defTabSz="914400"/>
            <a:endParaRPr lang="en-US" sz="3100" dirty="0">
              <a:solidFill>
                <a:schemeClr val="tx1"/>
              </a:solidFill>
              <a:latin typeface="+mn-lt"/>
              <a:cs typeface="+mn-cs"/>
            </a:endParaRPr>
          </a:p>
        </p:txBody>
      </p:sp>
    </p:spTree>
    <p:extLst>
      <p:ext uri="{BB962C8B-B14F-4D97-AF65-F5344CB8AC3E}">
        <p14:creationId xmlns:p14="http://schemas.microsoft.com/office/powerpoint/2010/main" val="12058870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7BF9-A0A3-49A9-B4D0-8B9F744823C2}"/>
              </a:ext>
            </a:extLst>
          </p:cNvPr>
          <p:cNvSpPr>
            <a:spLocks noGrp="1"/>
          </p:cNvSpPr>
          <p:nvPr>
            <p:ph type="title"/>
          </p:nvPr>
        </p:nvSpPr>
        <p:spPr>
          <a:xfrm>
            <a:off x="767885" y="831171"/>
            <a:ext cx="19036681" cy="1892826"/>
          </a:xfrm>
        </p:spPr>
        <p:txBody>
          <a:bodyPr/>
          <a:lstStyle/>
          <a:p>
            <a:r>
              <a:rPr lang="en-NZ" dirty="0"/>
              <a:t>Your Record of Achievement (ROA) - Important </a:t>
            </a:r>
          </a:p>
        </p:txBody>
      </p:sp>
      <p:sp>
        <p:nvSpPr>
          <p:cNvPr id="3" name="Rectangle 2">
            <a:extLst>
              <a:ext uri="{FF2B5EF4-FFF2-40B4-BE49-F238E27FC236}">
                <a16:creationId xmlns:a16="http://schemas.microsoft.com/office/drawing/2014/main" id="{F8E603F1-B08E-4236-8BB6-5A5AAC395822}"/>
              </a:ext>
            </a:extLst>
          </p:cNvPr>
          <p:cNvSpPr/>
          <p:nvPr/>
        </p:nvSpPr>
        <p:spPr>
          <a:xfrm>
            <a:off x="2479370" y="2054275"/>
            <a:ext cx="3036176" cy="288032"/>
          </a:xfrm>
          <a:prstGeom prst="rect">
            <a:avLst/>
          </a:prstGeom>
          <a:solidFill>
            <a:schemeClr val="bg1"/>
          </a:solidFill>
          <a:ln>
            <a:noFill/>
          </a:ln>
        </p:spPr>
        <p:txBody>
          <a:bodyPr wrap="square" lIns="0" tIns="0" rIns="0" bIns="0" rtlCol="0" anchor="ctr"/>
          <a:lstStyle/>
          <a:p>
            <a:pPr algn="l"/>
            <a:endParaRPr lang="en-NZ"/>
          </a:p>
        </p:txBody>
      </p:sp>
      <p:pic>
        <p:nvPicPr>
          <p:cNvPr id="5" name="Picture 4">
            <a:extLst>
              <a:ext uri="{FF2B5EF4-FFF2-40B4-BE49-F238E27FC236}">
                <a16:creationId xmlns:a16="http://schemas.microsoft.com/office/drawing/2014/main" id="{38EB4B61-E0A6-403C-A7B7-4DD12761E01F}"/>
              </a:ext>
            </a:extLst>
          </p:cNvPr>
          <p:cNvPicPr>
            <a:picLocks noChangeAspect="1"/>
          </p:cNvPicPr>
          <p:nvPr/>
        </p:nvPicPr>
        <p:blipFill>
          <a:blip r:embed="rId3"/>
          <a:stretch>
            <a:fillRect/>
          </a:stretch>
        </p:blipFill>
        <p:spPr>
          <a:xfrm>
            <a:off x="2479369" y="2221152"/>
            <a:ext cx="11533812" cy="8534756"/>
          </a:xfrm>
          <a:prstGeom prst="rect">
            <a:avLst/>
          </a:prstGeom>
        </p:spPr>
      </p:pic>
    </p:spTree>
    <p:extLst>
      <p:ext uri="{BB962C8B-B14F-4D97-AF65-F5344CB8AC3E}">
        <p14:creationId xmlns:p14="http://schemas.microsoft.com/office/powerpoint/2010/main" val="3861932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7BF9-A0A3-49A9-B4D0-8B9F744823C2}"/>
              </a:ext>
            </a:extLst>
          </p:cNvPr>
          <p:cNvSpPr>
            <a:spLocks noGrp="1"/>
          </p:cNvSpPr>
          <p:nvPr>
            <p:ph type="title"/>
          </p:nvPr>
        </p:nvSpPr>
        <p:spPr>
          <a:xfrm>
            <a:off x="4559630" y="747766"/>
            <a:ext cx="9630080" cy="968375"/>
          </a:xfrm>
        </p:spPr>
        <p:txBody>
          <a:bodyPr>
            <a:normAutofit/>
          </a:bodyPr>
          <a:lstStyle/>
          <a:p>
            <a:r>
              <a:rPr lang="en-NZ" dirty="0"/>
              <a:t>More about your ROA</a:t>
            </a:r>
          </a:p>
        </p:txBody>
      </p:sp>
      <p:sp>
        <p:nvSpPr>
          <p:cNvPr id="3" name="Rectangle 2">
            <a:extLst>
              <a:ext uri="{FF2B5EF4-FFF2-40B4-BE49-F238E27FC236}">
                <a16:creationId xmlns:a16="http://schemas.microsoft.com/office/drawing/2014/main" id="{F8E603F1-B08E-4236-8BB6-5A5AAC395822}"/>
              </a:ext>
            </a:extLst>
          </p:cNvPr>
          <p:cNvSpPr/>
          <p:nvPr/>
        </p:nvSpPr>
        <p:spPr>
          <a:xfrm>
            <a:off x="2479370" y="2054275"/>
            <a:ext cx="3036176" cy="288032"/>
          </a:xfrm>
          <a:prstGeom prst="rect">
            <a:avLst/>
          </a:prstGeom>
          <a:solidFill>
            <a:schemeClr val="bg1"/>
          </a:solidFill>
          <a:ln>
            <a:noFill/>
          </a:ln>
        </p:spPr>
        <p:txBody>
          <a:bodyPr wrap="square" lIns="0" tIns="0" rIns="0" bIns="0" rtlCol="0" anchor="ctr"/>
          <a:lstStyle/>
          <a:p>
            <a:pPr algn="l"/>
            <a:endParaRPr lang="en-NZ"/>
          </a:p>
        </p:txBody>
      </p:sp>
      <p:pic>
        <p:nvPicPr>
          <p:cNvPr id="4" name="Picture 3">
            <a:extLst>
              <a:ext uri="{FF2B5EF4-FFF2-40B4-BE49-F238E27FC236}">
                <a16:creationId xmlns:a16="http://schemas.microsoft.com/office/drawing/2014/main" id="{0ED425B0-CC20-407D-B71A-A9FB494046B6}"/>
              </a:ext>
            </a:extLst>
          </p:cNvPr>
          <p:cNvPicPr>
            <a:picLocks noChangeAspect="1"/>
          </p:cNvPicPr>
          <p:nvPr/>
        </p:nvPicPr>
        <p:blipFill>
          <a:blip r:embed="rId3"/>
          <a:stretch>
            <a:fillRect/>
          </a:stretch>
        </p:blipFill>
        <p:spPr>
          <a:xfrm>
            <a:off x="1313180" y="2096967"/>
            <a:ext cx="7852992" cy="8825825"/>
          </a:xfrm>
          <a:prstGeom prst="rect">
            <a:avLst/>
          </a:prstGeom>
        </p:spPr>
      </p:pic>
      <p:sp>
        <p:nvSpPr>
          <p:cNvPr id="5" name="TextBox 4">
            <a:extLst>
              <a:ext uri="{FF2B5EF4-FFF2-40B4-BE49-F238E27FC236}">
                <a16:creationId xmlns:a16="http://schemas.microsoft.com/office/drawing/2014/main" id="{F4FED28E-1E0C-D1C2-7B84-53740BFBAE3A}"/>
              </a:ext>
            </a:extLst>
          </p:cNvPr>
          <p:cNvSpPr txBox="1"/>
          <p:nvPr/>
        </p:nvSpPr>
        <p:spPr>
          <a:xfrm>
            <a:off x="10323481" y="2342306"/>
            <a:ext cx="8467440" cy="6832640"/>
          </a:xfrm>
          <a:prstGeom prst="rect">
            <a:avLst/>
          </a:prstGeom>
          <a:noFill/>
          <a:ln w="31750">
            <a:solidFill>
              <a:srgbClr val="FF0000"/>
            </a:solidFill>
          </a:ln>
        </p:spPr>
        <p:txBody>
          <a:bodyPr wrap="square" rtlCol="0">
            <a:spAutoFit/>
          </a:bodyPr>
          <a:lstStyle/>
          <a:p>
            <a:r>
              <a:rPr lang="en-US" sz="2800" b="1" dirty="0">
                <a:solidFill>
                  <a:srgbClr val="FF0000"/>
                </a:solidFill>
              </a:rPr>
              <a:t>Important Note: </a:t>
            </a:r>
            <a:r>
              <a:rPr lang="en-US" sz="2800" b="1" dirty="0"/>
              <a:t>You Record of Achievement (ROA) is a summary document showing every NCEA result that is at Achieved, Merit or Excellence level. </a:t>
            </a:r>
            <a:r>
              <a:rPr lang="en-US" sz="2800" b="1" dirty="0">
                <a:solidFill>
                  <a:srgbClr val="FF0000"/>
                </a:solidFill>
              </a:rPr>
              <a:t>It does </a:t>
            </a:r>
            <a:r>
              <a:rPr lang="en-US" sz="2800" b="1" u="sng" dirty="0">
                <a:solidFill>
                  <a:srgbClr val="FF0000"/>
                </a:solidFill>
              </a:rPr>
              <a:t>not</a:t>
            </a:r>
            <a:r>
              <a:rPr lang="en-US" sz="2800" b="1" dirty="0">
                <a:solidFill>
                  <a:srgbClr val="FF0000"/>
                </a:solidFill>
              </a:rPr>
              <a:t> list a Not Achieved grade. </a:t>
            </a:r>
            <a:r>
              <a:rPr lang="en-US" sz="2800" b="1" dirty="0"/>
              <a:t>The ROA also lists what NCEA certificates you have obtained along with University Entrance.</a:t>
            </a:r>
          </a:p>
          <a:p>
            <a:endParaRPr lang="en-US" sz="2800" b="1" dirty="0"/>
          </a:p>
          <a:p>
            <a:r>
              <a:rPr lang="en-US" sz="2800" b="1" dirty="0"/>
              <a:t>This document is of interest to employers and  Tertiary organisations. </a:t>
            </a:r>
          </a:p>
          <a:p>
            <a:endParaRPr lang="en-US" sz="2800" b="1" dirty="0"/>
          </a:p>
          <a:p>
            <a:r>
              <a:rPr lang="en-US" sz="2800" b="1" dirty="0"/>
              <a:t>It is important to remember, if some of your results don’t go to plan and you end up with a Not Achieved, it </a:t>
            </a:r>
            <a:r>
              <a:rPr lang="en-US" sz="2800" b="1" dirty="0">
                <a:solidFill>
                  <a:srgbClr val="FF0000"/>
                </a:solidFill>
              </a:rPr>
              <a:t>won’t appear on your ROA. So, don’t avoid sitting external exams because you are concerned about gaining a Not Achieved.</a:t>
            </a:r>
          </a:p>
          <a:p>
            <a:endParaRPr lang="en-NZ" dirty="0"/>
          </a:p>
        </p:txBody>
      </p:sp>
    </p:spTree>
    <p:extLst>
      <p:ext uri="{BB962C8B-B14F-4D97-AF65-F5344CB8AC3E}">
        <p14:creationId xmlns:p14="http://schemas.microsoft.com/office/powerpoint/2010/main" val="3906888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7BF9-A0A3-49A9-B4D0-8B9F744823C2}"/>
              </a:ext>
            </a:extLst>
          </p:cNvPr>
          <p:cNvSpPr>
            <a:spLocks noGrp="1"/>
          </p:cNvSpPr>
          <p:nvPr>
            <p:ph type="title"/>
          </p:nvPr>
        </p:nvSpPr>
        <p:spPr>
          <a:xfrm>
            <a:off x="2479370" y="875776"/>
            <a:ext cx="13591210" cy="968375"/>
          </a:xfrm>
        </p:spPr>
        <p:txBody>
          <a:bodyPr wrap="square" lIns="0" tIns="0" rIns="0" bIns="0" anchor="t">
            <a:spAutoFit/>
          </a:bodyPr>
          <a:lstStyle/>
          <a:p>
            <a:r>
              <a:rPr lang="en-NZ" dirty="0"/>
              <a:t>Keep your details up-to-date</a:t>
            </a:r>
          </a:p>
        </p:txBody>
      </p:sp>
      <p:sp>
        <p:nvSpPr>
          <p:cNvPr id="4" name="Rectangle 3">
            <a:extLst>
              <a:ext uri="{FF2B5EF4-FFF2-40B4-BE49-F238E27FC236}">
                <a16:creationId xmlns:a16="http://schemas.microsoft.com/office/drawing/2014/main" id="{03BBEA64-4E58-4AAC-8FAD-EC9962180D22}"/>
              </a:ext>
            </a:extLst>
          </p:cNvPr>
          <p:cNvSpPr/>
          <p:nvPr/>
        </p:nvSpPr>
        <p:spPr>
          <a:xfrm>
            <a:off x="2449286" y="2079171"/>
            <a:ext cx="3037114" cy="130629"/>
          </a:xfrm>
          <a:prstGeom prst="rect">
            <a:avLst/>
          </a:prstGeom>
          <a:solidFill>
            <a:schemeClr val="bg1"/>
          </a:solidFill>
          <a:ln>
            <a:noFill/>
          </a:ln>
        </p:spPr>
        <p:txBody>
          <a:bodyPr wrap="square" lIns="0" tIns="0" rIns="0" bIns="0" rtlCol="0" anchor="ctr"/>
          <a:lstStyle/>
          <a:p>
            <a:pPr algn="l"/>
            <a:endParaRPr lang="en-NZ"/>
          </a:p>
        </p:txBody>
      </p:sp>
      <p:pic>
        <p:nvPicPr>
          <p:cNvPr id="6" name="Picture 5">
            <a:extLst>
              <a:ext uri="{FF2B5EF4-FFF2-40B4-BE49-F238E27FC236}">
                <a16:creationId xmlns:a16="http://schemas.microsoft.com/office/drawing/2014/main" id="{F4A850B6-1188-420A-8226-8F5F087531A3}"/>
              </a:ext>
            </a:extLst>
          </p:cNvPr>
          <p:cNvPicPr>
            <a:picLocks noChangeAspect="1"/>
          </p:cNvPicPr>
          <p:nvPr/>
        </p:nvPicPr>
        <p:blipFill>
          <a:blip r:embed="rId3"/>
          <a:stretch>
            <a:fillRect/>
          </a:stretch>
        </p:blipFill>
        <p:spPr>
          <a:xfrm>
            <a:off x="571500" y="2209800"/>
            <a:ext cx="18928080" cy="8465820"/>
          </a:xfrm>
          <a:prstGeom prst="rect">
            <a:avLst/>
          </a:prstGeom>
        </p:spPr>
      </p:pic>
    </p:spTree>
    <p:extLst>
      <p:ext uri="{BB962C8B-B14F-4D97-AF65-F5344CB8AC3E}">
        <p14:creationId xmlns:p14="http://schemas.microsoft.com/office/powerpoint/2010/main" val="4136343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7BF9-A0A3-49A9-B4D0-8B9F744823C2}"/>
              </a:ext>
            </a:extLst>
          </p:cNvPr>
          <p:cNvSpPr>
            <a:spLocks noGrp="1"/>
          </p:cNvSpPr>
          <p:nvPr>
            <p:ph type="title"/>
          </p:nvPr>
        </p:nvSpPr>
        <p:spPr>
          <a:xfrm>
            <a:off x="2479370" y="875776"/>
            <a:ext cx="17065930" cy="968375"/>
          </a:xfrm>
        </p:spPr>
        <p:txBody>
          <a:bodyPr>
            <a:normAutofit/>
          </a:bodyPr>
          <a:lstStyle/>
          <a:p>
            <a:r>
              <a:rPr lang="en-NZ" dirty="0"/>
              <a:t>Ordering NCEA Certificates and Other Items</a:t>
            </a:r>
          </a:p>
        </p:txBody>
      </p:sp>
      <p:sp>
        <p:nvSpPr>
          <p:cNvPr id="4" name="Rectangle 3">
            <a:extLst>
              <a:ext uri="{FF2B5EF4-FFF2-40B4-BE49-F238E27FC236}">
                <a16:creationId xmlns:a16="http://schemas.microsoft.com/office/drawing/2014/main" id="{C31C309F-6E87-4D9F-9E0F-EFC3BEFBD30A}"/>
              </a:ext>
            </a:extLst>
          </p:cNvPr>
          <p:cNvSpPr/>
          <p:nvPr/>
        </p:nvSpPr>
        <p:spPr>
          <a:xfrm>
            <a:off x="2387600" y="2103120"/>
            <a:ext cx="2966720" cy="91440"/>
          </a:xfrm>
          <a:prstGeom prst="rect">
            <a:avLst/>
          </a:prstGeom>
          <a:solidFill>
            <a:schemeClr val="bg1"/>
          </a:solidFill>
          <a:ln>
            <a:noFill/>
          </a:ln>
        </p:spPr>
        <p:txBody>
          <a:bodyPr wrap="square" lIns="0" tIns="0" rIns="0" bIns="0" rtlCol="0" anchor="ctr"/>
          <a:lstStyle/>
          <a:p>
            <a:pPr algn="l"/>
            <a:endParaRPr lang="en-NZ"/>
          </a:p>
        </p:txBody>
      </p:sp>
      <p:pic>
        <p:nvPicPr>
          <p:cNvPr id="6" name="Picture 5">
            <a:extLst>
              <a:ext uri="{FF2B5EF4-FFF2-40B4-BE49-F238E27FC236}">
                <a16:creationId xmlns:a16="http://schemas.microsoft.com/office/drawing/2014/main" id="{772EEEC3-095B-4A81-B390-3DE9ECBB9221}"/>
              </a:ext>
            </a:extLst>
          </p:cNvPr>
          <p:cNvPicPr>
            <a:picLocks noChangeAspect="1"/>
          </p:cNvPicPr>
          <p:nvPr/>
        </p:nvPicPr>
        <p:blipFill>
          <a:blip r:embed="rId3"/>
          <a:stretch>
            <a:fillRect/>
          </a:stretch>
        </p:blipFill>
        <p:spPr>
          <a:xfrm>
            <a:off x="1450670" y="2103120"/>
            <a:ext cx="11534140" cy="8644780"/>
          </a:xfrm>
          <a:prstGeom prst="rect">
            <a:avLst/>
          </a:prstGeom>
        </p:spPr>
      </p:pic>
      <p:sp>
        <p:nvSpPr>
          <p:cNvPr id="7" name="TextBox 6">
            <a:extLst>
              <a:ext uri="{FF2B5EF4-FFF2-40B4-BE49-F238E27FC236}">
                <a16:creationId xmlns:a16="http://schemas.microsoft.com/office/drawing/2014/main" id="{6B9A298C-95E3-9C83-48BB-7F351965D9FA}"/>
              </a:ext>
            </a:extLst>
          </p:cNvPr>
          <p:cNvSpPr txBox="1"/>
          <p:nvPr/>
        </p:nvSpPr>
        <p:spPr>
          <a:xfrm>
            <a:off x="13841730" y="3531870"/>
            <a:ext cx="5406390" cy="3970318"/>
          </a:xfrm>
          <a:prstGeom prst="rect">
            <a:avLst/>
          </a:prstGeom>
          <a:noFill/>
          <a:ln w="25400">
            <a:solidFill>
              <a:srgbClr val="FF0000"/>
            </a:solidFill>
          </a:ln>
        </p:spPr>
        <p:txBody>
          <a:bodyPr wrap="square" rtlCol="0">
            <a:spAutoFit/>
          </a:bodyPr>
          <a:lstStyle/>
          <a:p>
            <a:r>
              <a:rPr lang="en-US" sz="2800" b="1" dirty="0">
                <a:solidFill>
                  <a:srgbClr val="FF0000"/>
                </a:solidFill>
              </a:rPr>
              <a:t>Your NCEA certificates don’t get sent to you unless </a:t>
            </a:r>
            <a:r>
              <a:rPr lang="en-US" sz="2800" b="1" u="sng" dirty="0">
                <a:solidFill>
                  <a:srgbClr val="FF0000"/>
                </a:solidFill>
              </a:rPr>
              <a:t>you order them </a:t>
            </a:r>
            <a:r>
              <a:rPr lang="en-US" sz="2800" b="1" dirty="0">
                <a:solidFill>
                  <a:srgbClr val="FF0000"/>
                </a:solidFill>
              </a:rPr>
              <a:t>using your NZQA login account. </a:t>
            </a:r>
          </a:p>
          <a:p>
            <a:endParaRPr lang="en-US" sz="2800" dirty="0"/>
          </a:p>
          <a:p>
            <a:r>
              <a:rPr lang="en-US" sz="2800" dirty="0"/>
              <a:t>The first copy of each NCEA certificate is free. Make sure your mail address in your personal details is correct so the certificates are sent to your place.</a:t>
            </a:r>
            <a:endParaRPr lang="en-NZ" sz="2800" dirty="0"/>
          </a:p>
        </p:txBody>
      </p:sp>
    </p:spTree>
    <p:extLst>
      <p:ext uri="{BB962C8B-B14F-4D97-AF65-F5344CB8AC3E}">
        <p14:creationId xmlns:p14="http://schemas.microsoft.com/office/powerpoint/2010/main" val="287463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27BF9-A0A3-49A9-B4D0-8B9F744823C2}"/>
              </a:ext>
            </a:extLst>
          </p:cNvPr>
          <p:cNvSpPr>
            <a:spLocks noGrp="1"/>
          </p:cNvSpPr>
          <p:nvPr>
            <p:ph type="title"/>
          </p:nvPr>
        </p:nvSpPr>
        <p:spPr>
          <a:xfrm>
            <a:off x="501206" y="712774"/>
            <a:ext cx="19432713" cy="968375"/>
          </a:xfrm>
        </p:spPr>
        <p:txBody>
          <a:bodyPr>
            <a:normAutofit/>
          </a:bodyPr>
          <a:lstStyle/>
          <a:p>
            <a:r>
              <a:rPr lang="en-NZ" dirty="0"/>
              <a:t>Check if you’re eligible for Fees Free Tertiary Study</a:t>
            </a:r>
          </a:p>
        </p:txBody>
      </p:sp>
      <p:pic>
        <p:nvPicPr>
          <p:cNvPr id="5" name="Picture 4">
            <a:extLst>
              <a:ext uri="{FF2B5EF4-FFF2-40B4-BE49-F238E27FC236}">
                <a16:creationId xmlns:a16="http://schemas.microsoft.com/office/drawing/2014/main" id="{6B149C93-9835-43A0-8FFE-C0A00228446C}"/>
              </a:ext>
            </a:extLst>
          </p:cNvPr>
          <p:cNvPicPr>
            <a:picLocks noChangeAspect="1"/>
          </p:cNvPicPr>
          <p:nvPr/>
        </p:nvPicPr>
        <p:blipFill>
          <a:blip r:embed="rId3"/>
          <a:stretch>
            <a:fillRect/>
          </a:stretch>
        </p:blipFill>
        <p:spPr>
          <a:xfrm>
            <a:off x="2042908" y="2293876"/>
            <a:ext cx="13067552" cy="8255374"/>
          </a:xfrm>
          <a:prstGeom prst="rect">
            <a:avLst/>
          </a:prstGeom>
        </p:spPr>
      </p:pic>
    </p:spTree>
    <p:extLst>
      <p:ext uri="{BB962C8B-B14F-4D97-AF65-F5344CB8AC3E}">
        <p14:creationId xmlns:p14="http://schemas.microsoft.com/office/powerpoint/2010/main" val="999721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40" y="402110"/>
            <a:ext cx="19333443" cy="1051769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0B323FE0-DFB0-4368-A3C2-FC1402A98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40" y="402110"/>
            <a:ext cx="19333443" cy="10517694"/>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cxnSp>
        <p:nvCxnSpPr>
          <p:cNvPr id="11" name="Straight Connector 10">
            <a:extLst>
              <a:ext uri="{FF2B5EF4-FFF2-40B4-BE49-F238E27FC236}">
                <a16:creationId xmlns:a16="http://schemas.microsoft.com/office/drawing/2014/main" id="{E4BCA77F-6A46-46C1-822E-DF8DB6F08D5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2727" y="6157312"/>
            <a:ext cx="13570270"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7C684499-6F30-4C6A-8094-E2E3E91B30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04100" cy="11309350"/>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D5AECED4-26C2-4E8F-A340-2402369DC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951" y="407136"/>
            <a:ext cx="19333443" cy="1051769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2927BF9-A0A3-49A9-B4D0-8B9F744823C2}"/>
              </a:ext>
            </a:extLst>
          </p:cNvPr>
          <p:cNvSpPr>
            <a:spLocks noGrp="1"/>
          </p:cNvSpPr>
          <p:nvPr>
            <p:ph type="title"/>
          </p:nvPr>
        </p:nvSpPr>
        <p:spPr>
          <a:xfrm>
            <a:off x="1885337" y="1394821"/>
            <a:ext cx="10182013" cy="2700220"/>
          </a:xfrm>
        </p:spPr>
        <p:txBody>
          <a:bodyPr vert="horz" lIns="91440" tIns="45720" rIns="91440" bIns="45720" rtlCol="0" anchor="ctr">
            <a:normAutofit fontScale="90000"/>
          </a:bodyPr>
          <a:lstStyle/>
          <a:p>
            <a:pPr algn="r" defTabSz="914400">
              <a:lnSpc>
                <a:spcPct val="85000"/>
              </a:lnSpc>
            </a:pPr>
            <a:r>
              <a:rPr lang="en-US" sz="9200" cap="all" dirty="0">
                <a:solidFill>
                  <a:schemeClr val="tx1"/>
                </a:solidFill>
                <a:latin typeface="+mj-lt"/>
                <a:cs typeface="+mj-cs"/>
              </a:rPr>
              <a:t>                            </a:t>
            </a:r>
            <a:br>
              <a:rPr lang="en-US" sz="9200" cap="all" dirty="0">
                <a:solidFill>
                  <a:schemeClr val="tx1"/>
                </a:solidFill>
                <a:latin typeface="+mj-lt"/>
                <a:cs typeface="+mj-cs"/>
              </a:rPr>
            </a:br>
            <a:br>
              <a:rPr lang="en-US" sz="9200" cap="all" dirty="0">
                <a:solidFill>
                  <a:schemeClr val="tx1"/>
                </a:solidFill>
                <a:latin typeface="+mj-lt"/>
                <a:cs typeface="+mj-cs"/>
              </a:rPr>
            </a:br>
            <a:br>
              <a:rPr lang="en-US" sz="9200" cap="all" dirty="0">
                <a:solidFill>
                  <a:schemeClr val="tx1"/>
                </a:solidFill>
                <a:latin typeface="+mj-lt"/>
                <a:cs typeface="+mj-cs"/>
              </a:rPr>
            </a:br>
            <a:br>
              <a:rPr lang="en-US" sz="9200" cap="all" dirty="0">
                <a:solidFill>
                  <a:schemeClr val="tx1"/>
                </a:solidFill>
                <a:latin typeface="+mj-lt"/>
                <a:cs typeface="+mj-cs"/>
              </a:rPr>
            </a:br>
            <a:br>
              <a:rPr lang="en-US" sz="9200" cap="all" dirty="0">
                <a:solidFill>
                  <a:schemeClr val="tx1"/>
                </a:solidFill>
                <a:latin typeface="+mj-lt"/>
                <a:cs typeface="+mj-cs"/>
              </a:rPr>
            </a:br>
            <a:br>
              <a:rPr lang="en-US" sz="9200" cap="all" dirty="0">
                <a:solidFill>
                  <a:schemeClr val="tx1"/>
                </a:solidFill>
                <a:latin typeface="+mj-lt"/>
                <a:cs typeface="+mj-cs"/>
              </a:rPr>
            </a:br>
            <a:r>
              <a:rPr lang="en-US" sz="9200" cap="all" dirty="0">
                <a:solidFill>
                  <a:schemeClr val="tx1"/>
                </a:solidFill>
                <a:latin typeface="+mj-lt"/>
                <a:cs typeface="+mj-cs"/>
              </a:rPr>
              <a:t>			     The End</a:t>
            </a:r>
          </a:p>
        </p:txBody>
      </p:sp>
      <p:cxnSp>
        <p:nvCxnSpPr>
          <p:cNvPr id="17" name="Straight Connector 16">
            <a:extLst>
              <a:ext uri="{FF2B5EF4-FFF2-40B4-BE49-F238E27FC236}">
                <a16:creationId xmlns:a16="http://schemas.microsoft.com/office/drawing/2014/main" id="{C9213D27-7A25-46D8-B1BD-E470E49C6C2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3127757" y="3388560"/>
            <a:ext cx="0" cy="452374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30737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C4F1C3-3ADD-491F-8C66-57912A242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40" y="402110"/>
            <a:ext cx="19333443" cy="1051769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useBgFill="1">
        <p:nvSpPr>
          <p:cNvPr id="10" name="Rectangle 9">
            <a:extLst>
              <a:ext uri="{FF2B5EF4-FFF2-40B4-BE49-F238E27FC236}">
                <a16:creationId xmlns:a16="http://schemas.microsoft.com/office/drawing/2014/main" id="{8E8DBDA3-652C-4F87-B53B-7F73AC8F4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20104099" cy="1130934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42187232-3845-418F-A17C-C138F01D9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851518" cy="11309350"/>
          </a:xfrm>
          <a:prstGeom prst="rect">
            <a:avLst/>
          </a:prstGeom>
          <a:solidFill>
            <a:schemeClr val="accent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Title 2">
            <a:extLst>
              <a:ext uri="{FF2B5EF4-FFF2-40B4-BE49-F238E27FC236}">
                <a16:creationId xmlns:a16="http://schemas.microsoft.com/office/drawing/2014/main" id="{369BB97B-1875-364D-907C-3BBD8F2C22D6}"/>
              </a:ext>
            </a:extLst>
          </p:cNvPr>
          <p:cNvSpPr>
            <a:spLocks noGrp="1"/>
          </p:cNvSpPr>
          <p:nvPr>
            <p:ph type="title"/>
          </p:nvPr>
        </p:nvSpPr>
        <p:spPr>
          <a:xfrm>
            <a:off x="727205" y="1440395"/>
            <a:ext cx="5397110" cy="8612360"/>
          </a:xfrm>
        </p:spPr>
        <p:txBody>
          <a:bodyPr vert="horz" lIns="91440" tIns="45720" rIns="91440" bIns="45720" rtlCol="0" anchor="ctr">
            <a:normAutofit/>
          </a:bodyPr>
          <a:lstStyle/>
          <a:p>
            <a:pPr defTabSz="914400"/>
            <a:r>
              <a:rPr lang="en-US" sz="4600" dirty="0">
                <a:solidFill>
                  <a:srgbClr val="FFFFFF"/>
                </a:solidFill>
                <a:latin typeface="Arial" panose="020B0604020202020204" pitchFamily="34" charset="0"/>
                <a:cs typeface="Arial" panose="020B0604020202020204" pitchFamily="34" charset="0"/>
              </a:rPr>
              <a:t>You can use your NZQA account to:</a:t>
            </a:r>
          </a:p>
        </p:txBody>
      </p:sp>
      <p:sp>
        <p:nvSpPr>
          <p:cNvPr id="2" name="Text Placeholder 1">
            <a:extLst>
              <a:ext uri="{FF2B5EF4-FFF2-40B4-BE49-F238E27FC236}">
                <a16:creationId xmlns:a16="http://schemas.microsoft.com/office/drawing/2014/main" id="{FA36B75A-A461-3A47-AC01-666876FE4863}"/>
              </a:ext>
            </a:extLst>
          </p:cNvPr>
          <p:cNvSpPr>
            <a:spLocks noGrp="1"/>
          </p:cNvSpPr>
          <p:nvPr>
            <p:ph type="body" sz="quarter" idx="13"/>
          </p:nvPr>
        </p:nvSpPr>
        <p:spPr>
          <a:xfrm>
            <a:off x="8288567" y="1851875"/>
            <a:ext cx="9928032" cy="8612360"/>
          </a:xfrm>
        </p:spPr>
        <p:txBody>
          <a:bodyPr vert="horz" lIns="91440" tIns="45720" rIns="91440" bIns="45720" numCol="1" rtlCol="0" anchor="ctr">
            <a:noAutofit/>
          </a:bodyPr>
          <a:lstStyle/>
          <a:p>
            <a:pPr marL="1828800" lvl="3" indent="-182880" defTabSz="914400">
              <a:spcBef>
                <a:spcPts val="800"/>
              </a:spcBef>
            </a:pPr>
            <a:r>
              <a:rPr lang="en-US" sz="2800" b="1" dirty="0">
                <a:solidFill>
                  <a:schemeClr val="tx1"/>
                </a:solidFill>
              </a:rPr>
              <a:t>check</a:t>
            </a:r>
            <a:r>
              <a:rPr lang="en-US" sz="2800" dirty="0">
                <a:solidFill>
                  <a:schemeClr val="tx1"/>
                </a:solidFill>
              </a:rPr>
              <a:t> your entries and results are accurate</a:t>
            </a:r>
          </a:p>
          <a:p>
            <a:pPr marL="1828800" lvl="3" indent="-182880" defTabSz="914400">
              <a:spcBef>
                <a:spcPts val="800"/>
              </a:spcBef>
            </a:pPr>
            <a:endParaRPr lang="en-US" sz="2800" dirty="0">
              <a:solidFill>
                <a:schemeClr val="tx1"/>
              </a:solidFill>
            </a:endParaRPr>
          </a:p>
          <a:p>
            <a:pPr marL="1828800" lvl="3" indent="-182880" defTabSz="914400">
              <a:spcBef>
                <a:spcPts val="800"/>
              </a:spcBef>
            </a:pPr>
            <a:r>
              <a:rPr lang="en-US" sz="2800" b="1" dirty="0">
                <a:solidFill>
                  <a:srgbClr val="FF0000"/>
                </a:solidFill>
              </a:rPr>
              <a:t>order</a:t>
            </a:r>
            <a:r>
              <a:rPr lang="en-US" sz="2800" dirty="0">
                <a:solidFill>
                  <a:srgbClr val="FF0000"/>
                </a:solidFill>
              </a:rPr>
              <a:t> copies of your NCEA certificates</a:t>
            </a:r>
          </a:p>
          <a:p>
            <a:pPr marL="1828800" lvl="3" indent="-182880" defTabSz="914400">
              <a:spcBef>
                <a:spcPts val="800"/>
              </a:spcBef>
            </a:pPr>
            <a:endParaRPr lang="en-US" sz="2800" dirty="0">
              <a:solidFill>
                <a:schemeClr val="tx1"/>
              </a:solidFill>
            </a:endParaRPr>
          </a:p>
          <a:p>
            <a:pPr marL="1828800" lvl="3" indent="-182880" defTabSz="914400">
              <a:spcBef>
                <a:spcPts val="800"/>
              </a:spcBef>
            </a:pPr>
            <a:r>
              <a:rPr lang="en-US" sz="2800" b="1" dirty="0">
                <a:solidFill>
                  <a:schemeClr val="tx1"/>
                </a:solidFill>
              </a:rPr>
              <a:t>print</a:t>
            </a:r>
            <a:r>
              <a:rPr lang="en-US" sz="2800" dirty="0">
                <a:solidFill>
                  <a:schemeClr val="tx1"/>
                </a:solidFill>
              </a:rPr>
              <a:t> your Record of Achievement – </a:t>
            </a:r>
            <a:r>
              <a:rPr lang="en-US" sz="2800" u="sng" dirty="0">
                <a:solidFill>
                  <a:schemeClr val="tx1"/>
                </a:solidFill>
              </a:rPr>
              <a:t>a very important document</a:t>
            </a:r>
          </a:p>
          <a:p>
            <a:pPr marL="1828800" lvl="3" indent="-182880" defTabSz="914400">
              <a:spcBef>
                <a:spcPts val="800"/>
              </a:spcBef>
            </a:pPr>
            <a:endParaRPr lang="en-US" sz="2800" u="sng" dirty="0">
              <a:solidFill>
                <a:schemeClr val="tx1"/>
              </a:solidFill>
            </a:endParaRPr>
          </a:p>
          <a:p>
            <a:pPr marL="1828800" lvl="3" indent="-182880" defTabSz="914400">
              <a:spcBef>
                <a:spcPts val="800"/>
              </a:spcBef>
            </a:pPr>
            <a:r>
              <a:rPr lang="en-US" sz="2800" b="1" dirty="0">
                <a:solidFill>
                  <a:schemeClr val="tx1"/>
                </a:solidFill>
              </a:rPr>
              <a:t>update</a:t>
            </a:r>
            <a:r>
              <a:rPr lang="en-US" sz="2800" dirty="0">
                <a:solidFill>
                  <a:schemeClr val="tx1"/>
                </a:solidFill>
              </a:rPr>
              <a:t> your personal details, such as email address (use a personal email address not your school email)</a:t>
            </a:r>
          </a:p>
          <a:p>
            <a:pPr marL="1828800" lvl="3" indent="-182880" defTabSz="914400">
              <a:spcBef>
                <a:spcPts val="800"/>
              </a:spcBef>
            </a:pPr>
            <a:endParaRPr lang="en-US" sz="2800" dirty="0">
              <a:solidFill>
                <a:schemeClr val="tx1"/>
              </a:solidFill>
            </a:endParaRPr>
          </a:p>
          <a:p>
            <a:pPr marL="1828800" lvl="3" indent="-182880" defTabSz="914400">
              <a:spcBef>
                <a:spcPts val="800"/>
              </a:spcBef>
            </a:pPr>
            <a:r>
              <a:rPr lang="en-US" sz="2800" b="1" dirty="0">
                <a:solidFill>
                  <a:schemeClr val="tx1"/>
                </a:solidFill>
              </a:rPr>
              <a:t>access</a:t>
            </a:r>
            <a:r>
              <a:rPr lang="en-US" sz="2800" dirty="0">
                <a:solidFill>
                  <a:schemeClr val="tx1"/>
                </a:solidFill>
              </a:rPr>
              <a:t> the digital exam platform if you are doing digital exams</a:t>
            </a:r>
          </a:p>
          <a:p>
            <a:pPr marL="1828800" lvl="3" indent="-182880" defTabSz="914400">
              <a:spcBef>
                <a:spcPts val="800"/>
              </a:spcBef>
            </a:pPr>
            <a:endParaRPr lang="en-US" sz="2800" dirty="0">
              <a:solidFill>
                <a:schemeClr val="tx1"/>
              </a:solidFill>
            </a:endParaRPr>
          </a:p>
          <a:p>
            <a:pPr marL="1828800" lvl="3" indent="-182880" defTabSz="914400">
              <a:spcBef>
                <a:spcPts val="800"/>
              </a:spcBef>
            </a:pPr>
            <a:r>
              <a:rPr lang="en-US" sz="2800" b="1" dirty="0">
                <a:solidFill>
                  <a:schemeClr val="tx1"/>
                </a:solidFill>
              </a:rPr>
              <a:t>access</a:t>
            </a:r>
            <a:r>
              <a:rPr lang="en-US" sz="2800" dirty="0">
                <a:solidFill>
                  <a:schemeClr val="tx1"/>
                </a:solidFill>
              </a:rPr>
              <a:t> your marked exam papers</a:t>
            </a:r>
          </a:p>
          <a:p>
            <a:pPr marL="1828800" lvl="3" indent="-182880" defTabSz="914400">
              <a:spcBef>
                <a:spcPts val="800"/>
              </a:spcBef>
            </a:pPr>
            <a:endParaRPr lang="en-US" sz="2800" dirty="0">
              <a:solidFill>
                <a:schemeClr val="tx1"/>
              </a:solidFill>
            </a:endParaRPr>
          </a:p>
          <a:p>
            <a:pPr marL="1828800" lvl="3" indent="-182880" defTabSz="914400">
              <a:spcBef>
                <a:spcPts val="800"/>
              </a:spcBef>
            </a:pPr>
            <a:r>
              <a:rPr lang="en-US" sz="2800" b="1" dirty="0">
                <a:solidFill>
                  <a:schemeClr val="tx1"/>
                </a:solidFill>
              </a:rPr>
              <a:t>request</a:t>
            </a:r>
            <a:r>
              <a:rPr lang="en-US" sz="2800" dirty="0">
                <a:solidFill>
                  <a:schemeClr val="tx1"/>
                </a:solidFill>
              </a:rPr>
              <a:t> reviews or reconsiderations of your external exam papers by the due date.</a:t>
            </a:r>
          </a:p>
          <a:p>
            <a:pPr indent="-182880" defTabSz="914400"/>
            <a:endParaRPr lang="en-US" sz="2800" dirty="0">
              <a:solidFill>
                <a:schemeClr val="tx1"/>
              </a:solidFill>
              <a:latin typeface="+mn-lt"/>
              <a:cs typeface="+mn-cs"/>
            </a:endParaRPr>
          </a:p>
        </p:txBody>
      </p:sp>
    </p:spTree>
    <p:extLst>
      <p:ext uri="{BB962C8B-B14F-4D97-AF65-F5344CB8AC3E}">
        <p14:creationId xmlns:p14="http://schemas.microsoft.com/office/powerpoint/2010/main" val="1970020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0AB9-FC78-4E45-9E58-4843B9A1677F}"/>
              </a:ext>
            </a:extLst>
          </p:cNvPr>
          <p:cNvSpPr>
            <a:spLocks noGrp="1"/>
          </p:cNvSpPr>
          <p:nvPr>
            <p:ph type="title"/>
          </p:nvPr>
        </p:nvSpPr>
        <p:spPr>
          <a:xfrm>
            <a:off x="3655439" y="764040"/>
            <a:ext cx="10341872" cy="3393237"/>
          </a:xfrm>
        </p:spPr>
        <p:txBody>
          <a:bodyPr wrap="square" lIns="0" tIns="0" rIns="0" bIns="0" anchor="t">
            <a:spAutoFit/>
          </a:bodyPr>
          <a:lstStyle/>
          <a:p>
            <a:r>
              <a:rPr lang="en-US" dirty="0"/>
              <a:t>Create your NZQA login </a:t>
            </a:r>
            <a:br>
              <a:rPr lang="en-US" dirty="0"/>
            </a:br>
            <a:br>
              <a:rPr lang="en-US" sz="3600" dirty="0"/>
            </a:br>
            <a:br>
              <a:rPr lang="en-US" dirty="0"/>
            </a:br>
            <a:endParaRPr lang="en-US" dirty="0"/>
          </a:p>
        </p:txBody>
      </p:sp>
      <p:sp>
        <p:nvSpPr>
          <p:cNvPr id="6" name="bk object 16">
            <a:extLst>
              <a:ext uri="{FF2B5EF4-FFF2-40B4-BE49-F238E27FC236}">
                <a16:creationId xmlns:a16="http://schemas.microsoft.com/office/drawing/2014/main" id="{14050B92-C2DB-1F46-BC0C-66064BDE9177}"/>
              </a:ext>
            </a:extLst>
          </p:cNvPr>
          <p:cNvSpPr/>
          <p:nvPr/>
        </p:nvSpPr>
        <p:spPr>
          <a:xfrm>
            <a:off x="2492070" y="2460658"/>
            <a:ext cx="2795905" cy="0"/>
          </a:xfrm>
          <a:custGeom>
            <a:avLst/>
            <a:gdLst/>
            <a:ahLst/>
            <a:cxnLst/>
            <a:rect l="l" t="t" r="r" b="b"/>
            <a:pathLst>
              <a:path w="2795904">
                <a:moveTo>
                  <a:pt x="0" y="0"/>
                </a:moveTo>
                <a:lnTo>
                  <a:pt x="2795726" y="0"/>
                </a:lnTo>
              </a:path>
            </a:pathLst>
          </a:custGeom>
          <a:ln w="25400">
            <a:solidFill>
              <a:srgbClr val="0084A9"/>
            </a:solidFill>
          </a:ln>
        </p:spPr>
        <p:txBody>
          <a:bodyPr wrap="square" lIns="0" tIns="0" rIns="0" bIns="0" rtlCol="0"/>
          <a:lstStyle/>
          <a:p>
            <a:endParaRPr/>
          </a:p>
        </p:txBody>
      </p:sp>
      <p:sp>
        <p:nvSpPr>
          <p:cNvPr id="3" name="Rectangle 2">
            <a:extLst>
              <a:ext uri="{FF2B5EF4-FFF2-40B4-BE49-F238E27FC236}">
                <a16:creationId xmlns:a16="http://schemas.microsoft.com/office/drawing/2014/main" id="{339DB37A-1DB7-4614-9A54-8530FCA0A380}"/>
              </a:ext>
            </a:extLst>
          </p:cNvPr>
          <p:cNvSpPr/>
          <p:nvPr/>
        </p:nvSpPr>
        <p:spPr>
          <a:xfrm>
            <a:off x="2296160" y="2377440"/>
            <a:ext cx="3180080" cy="243840"/>
          </a:xfrm>
          <a:prstGeom prst="rect">
            <a:avLst/>
          </a:prstGeom>
          <a:solidFill>
            <a:schemeClr val="bg1"/>
          </a:solidFill>
          <a:ln>
            <a:noFill/>
          </a:ln>
        </p:spPr>
        <p:txBody>
          <a:bodyPr wrap="square" lIns="0" tIns="0" rIns="0" bIns="0" rtlCol="0" anchor="ctr"/>
          <a:lstStyle/>
          <a:p>
            <a:pPr algn="l"/>
            <a:endParaRPr lang="en-NZ"/>
          </a:p>
        </p:txBody>
      </p:sp>
      <p:pic>
        <p:nvPicPr>
          <p:cNvPr id="10" name="Picture 9">
            <a:extLst>
              <a:ext uri="{FF2B5EF4-FFF2-40B4-BE49-F238E27FC236}">
                <a16:creationId xmlns:a16="http://schemas.microsoft.com/office/drawing/2014/main" id="{78B5A9C4-ED94-D8D8-A5AF-FEDE05E8A39A}"/>
              </a:ext>
            </a:extLst>
          </p:cNvPr>
          <p:cNvPicPr>
            <a:picLocks noChangeAspect="1"/>
          </p:cNvPicPr>
          <p:nvPr/>
        </p:nvPicPr>
        <p:blipFill>
          <a:blip r:embed="rId3"/>
          <a:stretch>
            <a:fillRect/>
          </a:stretch>
        </p:blipFill>
        <p:spPr>
          <a:xfrm>
            <a:off x="1512886" y="4752931"/>
            <a:ext cx="17078325" cy="4162425"/>
          </a:xfrm>
          <a:prstGeom prst="rect">
            <a:avLst/>
          </a:prstGeom>
        </p:spPr>
      </p:pic>
      <p:sp>
        <p:nvSpPr>
          <p:cNvPr id="11" name="Rectangle: Rounded Corners 10">
            <a:extLst>
              <a:ext uri="{FF2B5EF4-FFF2-40B4-BE49-F238E27FC236}">
                <a16:creationId xmlns:a16="http://schemas.microsoft.com/office/drawing/2014/main" id="{186F4D55-0D0A-74A7-6986-15260E688DF4}"/>
              </a:ext>
            </a:extLst>
          </p:cNvPr>
          <p:cNvSpPr/>
          <p:nvPr/>
        </p:nvSpPr>
        <p:spPr>
          <a:xfrm>
            <a:off x="15524803" y="4783513"/>
            <a:ext cx="3251200" cy="2665025"/>
          </a:xfrm>
          <a:prstGeom prst="roundRect">
            <a:avLst/>
          </a:prstGeom>
          <a:noFill/>
          <a:ln w="38100">
            <a:solidFill>
              <a:srgbClr val="FF0000"/>
            </a:solidFill>
          </a:ln>
        </p:spPr>
        <p:txBody>
          <a:bodyPr wrap="square" lIns="0" tIns="0" rIns="0" bIns="0" rtlCol="0" anchor="ctr"/>
          <a:lstStyle/>
          <a:p>
            <a:pPr algn="l"/>
            <a:endParaRPr lang="en-NZ"/>
          </a:p>
        </p:txBody>
      </p:sp>
      <p:cxnSp>
        <p:nvCxnSpPr>
          <p:cNvPr id="13" name="Straight Arrow Connector 12">
            <a:extLst>
              <a:ext uri="{FF2B5EF4-FFF2-40B4-BE49-F238E27FC236}">
                <a16:creationId xmlns:a16="http://schemas.microsoft.com/office/drawing/2014/main" id="{71D477AC-8D77-04BC-5268-31B16C2D1DC5}"/>
              </a:ext>
            </a:extLst>
          </p:cNvPr>
          <p:cNvCxnSpPr>
            <a:cxnSpLocks/>
          </p:cNvCxnSpPr>
          <p:nvPr/>
        </p:nvCxnSpPr>
        <p:spPr>
          <a:xfrm>
            <a:off x="11910060" y="3498976"/>
            <a:ext cx="3614743" cy="1335130"/>
          </a:xfrm>
          <a:prstGeom prst="straightConnector1">
            <a:avLst/>
          </a:prstGeom>
          <a:ln w="44450">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8E7023-B0C6-8D89-70D5-B6538F02F369}"/>
              </a:ext>
            </a:extLst>
          </p:cNvPr>
          <p:cNvSpPr txBox="1"/>
          <p:nvPr/>
        </p:nvSpPr>
        <p:spPr>
          <a:xfrm>
            <a:off x="3886200" y="2358713"/>
            <a:ext cx="8365067" cy="1754326"/>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Go to the NZQA website (</a:t>
            </a:r>
            <a:r>
              <a:rPr lang="en-US" sz="3600" b="1"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www.nzqa.govt.nz</a:t>
            </a:r>
            <a:r>
              <a:rPr lang="en-US" sz="3600" b="1" dirty="0">
                <a:latin typeface="Arial" panose="020B0604020202020204" pitchFamily="34" charset="0"/>
                <a:cs typeface="Arial" panose="020B0604020202020204" pitchFamily="34" charset="0"/>
              </a:rPr>
              <a:t>) and click on Login, then Learners.</a:t>
            </a:r>
            <a:endParaRPr lang="en-NZ" sz="3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5772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00AB9-FC78-4E45-9E58-4843B9A1677F}"/>
              </a:ext>
            </a:extLst>
          </p:cNvPr>
          <p:cNvSpPr>
            <a:spLocks noGrp="1"/>
          </p:cNvSpPr>
          <p:nvPr>
            <p:ph type="title"/>
          </p:nvPr>
        </p:nvSpPr>
        <p:spPr>
          <a:xfrm>
            <a:off x="2172220" y="1310834"/>
            <a:ext cx="10963397" cy="3393237"/>
          </a:xfrm>
        </p:spPr>
        <p:txBody>
          <a:bodyPr wrap="square" lIns="0" tIns="0" rIns="0" bIns="0" anchor="t">
            <a:spAutoFit/>
          </a:bodyPr>
          <a:lstStyle/>
          <a:p>
            <a:r>
              <a:rPr lang="en-US" dirty="0"/>
              <a:t>Create your login continued:</a:t>
            </a:r>
            <a:br>
              <a:rPr lang="en-US" dirty="0"/>
            </a:br>
            <a:br>
              <a:rPr lang="en-US" sz="3600" dirty="0"/>
            </a:br>
            <a:br>
              <a:rPr lang="en-US" dirty="0"/>
            </a:br>
            <a:endParaRPr lang="en-US" dirty="0"/>
          </a:p>
        </p:txBody>
      </p:sp>
      <p:sp>
        <p:nvSpPr>
          <p:cNvPr id="6" name="bk object 16">
            <a:extLst>
              <a:ext uri="{FF2B5EF4-FFF2-40B4-BE49-F238E27FC236}">
                <a16:creationId xmlns:a16="http://schemas.microsoft.com/office/drawing/2014/main" id="{14050B92-C2DB-1F46-BC0C-66064BDE9177}"/>
              </a:ext>
            </a:extLst>
          </p:cNvPr>
          <p:cNvSpPr/>
          <p:nvPr/>
        </p:nvSpPr>
        <p:spPr>
          <a:xfrm>
            <a:off x="2492070" y="2460658"/>
            <a:ext cx="2795905" cy="0"/>
          </a:xfrm>
          <a:custGeom>
            <a:avLst/>
            <a:gdLst/>
            <a:ahLst/>
            <a:cxnLst/>
            <a:rect l="l" t="t" r="r" b="b"/>
            <a:pathLst>
              <a:path w="2795904">
                <a:moveTo>
                  <a:pt x="0" y="0"/>
                </a:moveTo>
                <a:lnTo>
                  <a:pt x="2795726" y="0"/>
                </a:lnTo>
              </a:path>
            </a:pathLst>
          </a:custGeom>
          <a:ln w="25400">
            <a:solidFill>
              <a:srgbClr val="0084A9"/>
            </a:solidFill>
          </a:ln>
        </p:spPr>
        <p:txBody>
          <a:bodyPr wrap="square" lIns="0" tIns="0" rIns="0" bIns="0" rtlCol="0"/>
          <a:lstStyle/>
          <a:p>
            <a:endParaRPr/>
          </a:p>
        </p:txBody>
      </p:sp>
      <p:sp>
        <p:nvSpPr>
          <p:cNvPr id="3" name="Rectangle 2">
            <a:extLst>
              <a:ext uri="{FF2B5EF4-FFF2-40B4-BE49-F238E27FC236}">
                <a16:creationId xmlns:a16="http://schemas.microsoft.com/office/drawing/2014/main" id="{339DB37A-1DB7-4614-9A54-8530FCA0A380}"/>
              </a:ext>
            </a:extLst>
          </p:cNvPr>
          <p:cNvSpPr/>
          <p:nvPr/>
        </p:nvSpPr>
        <p:spPr>
          <a:xfrm>
            <a:off x="2296160" y="2377440"/>
            <a:ext cx="3180080" cy="243840"/>
          </a:xfrm>
          <a:prstGeom prst="rect">
            <a:avLst/>
          </a:prstGeom>
          <a:solidFill>
            <a:schemeClr val="bg1"/>
          </a:solidFill>
          <a:ln>
            <a:noFill/>
          </a:ln>
        </p:spPr>
        <p:txBody>
          <a:bodyPr wrap="square" lIns="0" tIns="0" rIns="0" bIns="0" rtlCol="0" anchor="ctr"/>
          <a:lstStyle/>
          <a:p>
            <a:pPr algn="l"/>
            <a:endParaRPr lang="en-NZ"/>
          </a:p>
        </p:txBody>
      </p:sp>
      <p:pic>
        <p:nvPicPr>
          <p:cNvPr id="9" name="Picture 8">
            <a:extLst>
              <a:ext uri="{FF2B5EF4-FFF2-40B4-BE49-F238E27FC236}">
                <a16:creationId xmlns:a16="http://schemas.microsoft.com/office/drawing/2014/main" id="{0AEF0FA1-5BAF-40C6-91E0-45F53527A373}"/>
              </a:ext>
            </a:extLst>
          </p:cNvPr>
          <p:cNvPicPr>
            <a:picLocks noChangeAspect="1"/>
          </p:cNvPicPr>
          <p:nvPr/>
        </p:nvPicPr>
        <p:blipFill>
          <a:blip r:embed="rId3"/>
          <a:stretch>
            <a:fillRect/>
          </a:stretch>
        </p:blipFill>
        <p:spPr>
          <a:xfrm>
            <a:off x="1777683" y="3271511"/>
            <a:ext cx="11752472" cy="4766327"/>
          </a:xfrm>
          <a:prstGeom prst="rect">
            <a:avLst/>
          </a:prstGeom>
        </p:spPr>
      </p:pic>
    </p:spTree>
    <p:extLst>
      <p:ext uri="{BB962C8B-B14F-4D97-AF65-F5344CB8AC3E}">
        <p14:creationId xmlns:p14="http://schemas.microsoft.com/office/powerpoint/2010/main" val="259211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2479370" y="875776"/>
            <a:ext cx="11526562" cy="968375"/>
          </a:xfrm>
        </p:spPr>
        <p:txBody>
          <a:bodyPr>
            <a:normAutofit fontScale="90000"/>
          </a:bodyPr>
          <a:lstStyle/>
          <a:p>
            <a:r>
              <a:rPr lang="en-NZ" dirty="0">
                <a:latin typeface="Arial" panose="020B0604020202020204" pitchFamily="34" charset="0"/>
                <a:cs typeface="Arial" panose="020B0604020202020204" pitchFamily="34" charset="0"/>
              </a:rPr>
              <a:t>Create your NZQA account </a:t>
            </a:r>
            <a:br>
              <a:rPr lang="en-NZ" dirty="0">
                <a:latin typeface="Arial" panose="020B0604020202020204" pitchFamily="34" charset="0"/>
                <a:cs typeface="Arial" panose="020B0604020202020204" pitchFamily="34" charset="0"/>
              </a:rPr>
            </a:br>
            <a:endParaRPr lang="en-NZ" dirty="0"/>
          </a:p>
        </p:txBody>
      </p:sp>
      <p:sp>
        <p:nvSpPr>
          <p:cNvPr id="4" name="Rectangle 3">
            <a:extLst>
              <a:ext uri="{FF2B5EF4-FFF2-40B4-BE49-F238E27FC236}">
                <a16:creationId xmlns:a16="http://schemas.microsoft.com/office/drawing/2014/main" id="{CCB141F4-365D-43F6-AFCC-76146B2D7A56}"/>
              </a:ext>
            </a:extLst>
          </p:cNvPr>
          <p:cNvSpPr/>
          <p:nvPr/>
        </p:nvSpPr>
        <p:spPr>
          <a:xfrm>
            <a:off x="2419202" y="2054275"/>
            <a:ext cx="3024336" cy="288032"/>
          </a:xfrm>
          <a:prstGeom prst="rect">
            <a:avLst/>
          </a:prstGeom>
          <a:solidFill>
            <a:schemeClr val="bg1"/>
          </a:solidFill>
        </p:spPr>
        <p:txBody>
          <a:bodyPr wrap="square" lIns="0" tIns="0" rIns="0" bIns="0" rtlCol="0" anchor="ctr"/>
          <a:lstStyle/>
          <a:p>
            <a:pPr algn="l"/>
            <a:endParaRPr lang="en-NZ"/>
          </a:p>
        </p:txBody>
      </p:sp>
      <p:pic>
        <p:nvPicPr>
          <p:cNvPr id="6" name="Picture 6" descr="Graphical user interface, text, application, chat or text message&#10;&#10;Description automatically generated">
            <a:extLst>
              <a:ext uri="{FF2B5EF4-FFF2-40B4-BE49-F238E27FC236}">
                <a16:creationId xmlns:a16="http://schemas.microsoft.com/office/drawing/2014/main" id="{68840738-A19D-6D4C-A552-3AE02F1C3C7A}"/>
              </a:ext>
            </a:extLst>
          </p:cNvPr>
          <p:cNvPicPr>
            <a:picLocks noChangeAspect="1"/>
          </p:cNvPicPr>
          <p:nvPr/>
        </p:nvPicPr>
        <p:blipFill>
          <a:blip r:embed="rId3"/>
          <a:stretch>
            <a:fillRect/>
          </a:stretch>
        </p:blipFill>
        <p:spPr>
          <a:xfrm>
            <a:off x="1313510" y="1844151"/>
            <a:ext cx="12905410" cy="8803887"/>
          </a:xfrm>
          <a:prstGeom prst="rect">
            <a:avLst/>
          </a:prstGeom>
        </p:spPr>
      </p:pic>
      <p:sp>
        <p:nvSpPr>
          <p:cNvPr id="5" name="TextBox 4">
            <a:extLst>
              <a:ext uri="{FF2B5EF4-FFF2-40B4-BE49-F238E27FC236}">
                <a16:creationId xmlns:a16="http://schemas.microsoft.com/office/drawing/2014/main" id="{2D9D8A8D-C06C-770C-1A7B-2F61CA28A61F}"/>
              </a:ext>
            </a:extLst>
          </p:cNvPr>
          <p:cNvSpPr txBox="1"/>
          <p:nvPr/>
        </p:nvSpPr>
        <p:spPr>
          <a:xfrm>
            <a:off x="10309860" y="1790922"/>
            <a:ext cx="9258300" cy="2554545"/>
          </a:xfrm>
          <a:prstGeom prst="rect">
            <a:avLst/>
          </a:prstGeom>
          <a:noFill/>
        </p:spPr>
        <p:txBody>
          <a:bodyPr wrap="square" rtlCol="0">
            <a:spAutoFit/>
          </a:bodyPr>
          <a:lstStyle/>
          <a:p>
            <a:r>
              <a:rPr lang="en-US" sz="3200" b="1" dirty="0">
                <a:solidFill>
                  <a:srgbClr val="FF0000"/>
                </a:solidFill>
                <a:latin typeface="Arial" panose="020B0604020202020204" pitchFamily="34" charset="0"/>
                <a:cs typeface="Arial" panose="020B0604020202020204" pitchFamily="34" charset="0"/>
              </a:rPr>
              <a:t>You will need your National Student Number (NSN) to set up an account. </a:t>
            </a:r>
            <a:r>
              <a:rPr lang="en-US" sz="3200" dirty="0">
                <a:latin typeface="Arial" panose="020B0604020202020204" pitchFamily="34" charset="0"/>
                <a:cs typeface="Arial" panose="020B0604020202020204" pitchFamily="34" charset="0"/>
              </a:rPr>
              <a:t>It is a 9 digit number that can be found in the details section on the Kamar portal or, on the reverse side of your NZQA card that your Linc teacher has.</a:t>
            </a:r>
            <a:endParaRPr lang="en-NZ"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187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p:txBody>
          <a:bodyPr>
            <a:normAutofit fontScale="90000"/>
          </a:bodyPr>
          <a:lstStyle/>
          <a:p>
            <a:pPr algn="ctr"/>
            <a:r>
              <a:rPr lang="en-NZ" dirty="0">
                <a:latin typeface="Arial" panose="020B0604020202020204" pitchFamily="34" charset="0"/>
                <a:cs typeface="Arial" panose="020B0604020202020204" pitchFamily="34" charset="0"/>
              </a:rPr>
              <a:t>  Log in to your account </a:t>
            </a:r>
            <a:br>
              <a:rPr lang="en-NZ" dirty="0">
                <a:latin typeface="Arial" panose="020B0604020202020204" pitchFamily="34" charset="0"/>
                <a:cs typeface="Arial" panose="020B0604020202020204" pitchFamily="34" charset="0"/>
              </a:rPr>
            </a:br>
            <a:endParaRPr lang="en-NZ" dirty="0"/>
          </a:p>
        </p:txBody>
      </p:sp>
      <p:sp>
        <p:nvSpPr>
          <p:cNvPr id="5" name="TextBox 4">
            <a:extLst>
              <a:ext uri="{FF2B5EF4-FFF2-40B4-BE49-F238E27FC236}">
                <a16:creationId xmlns:a16="http://schemas.microsoft.com/office/drawing/2014/main" id="{6C6A5388-7E66-42C9-83EF-9C4120B40D41}"/>
              </a:ext>
            </a:extLst>
          </p:cNvPr>
          <p:cNvSpPr txBox="1"/>
          <p:nvPr/>
        </p:nvSpPr>
        <p:spPr>
          <a:xfrm>
            <a:off x="2479370" y="2304996"/>
            <a:ext cx="11089232" cy="646331"/>
          </a:xfrm>
          <a:prstGeom prst="rect">
            <a:avLst/>
          </a:prstGeom>
          <a:solidFill>
            <a:schemeClr val="bg1"/>
          </a:solidFill>
        </p:spPr>
        <p:txBody>
          <a:bodyPr wrap="square" rtlCol="0">
            <a:spAutoFit/>
          </a:bodyPr>
          <a:lstStyle/>
          <a:p>
            <a:r>
              <a:rPr lang="en-NZ" sz="3600" b="1" dirty="0">
                <a:latin typeface="Arial" panose="020B0604020202020204" pitchFamily="34" charset="0"/>
                <a:cs typeface="Arial" panose="020B0604020202020204" pitchFamily="34" charset="0"/>
              </a:rPr>
              <a:t> Log in here, once you have created your account</a:t>
            </a:r>
          </a:p>
        </p:txBody>
      </p:sp>
      <p:pic>
        <p:nvPicPr>
          <p:cNvPr id="6" name="Picture 5">
            <a:extLst>
              <a:ext uri="{FF2B5EF4-FFF2-40B4-BE49-F238E27FC236}">
                <a16:creationId xmlns:a16="http://schemas.microsoft.com/office/drawing/2014/main" id="{89E6013D-DD92-422F-B017-7DAD5EDFBA8E}"/>
              </a:ext>
            </a:extLst>
          </p:cNvPr>
          <p:cNvPicPr>
            <a:picLocks noChangeAspect="1"/>
          </p:cNvPicPr>
          <p:nvPr/>
        </p:nvPicPr>
        <p:blipFill>
          <a:blip r:embed="rId3"/>
          <a:stretch>
            <a:fillRect/>
          </a:stretch>
        </p:blipFill>
        <p:spPr>
          <a:xfrm>
            <a:off x="3251199" y="3412172"/>
            <a:ext cx="12176795" cy="7309168"/>
          </a:xfrm>
          <a:prstGeom prst="rect">
            <a:avLst/>
          </a:prstGeom>
        </p:spPr>
      </p:pic>
    </p:spTree>
    <p:extLst>
      <p:ext uri="{BB962C8B-B14F-4D97-AF65-F5344CB8AC3E}">
        <p14:creationId xmlns:p14="http://schemas.microsoft.com/office/powerpoint/2010/main" val="4048521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p:txBody>
          <a:bodyPr>
            <a:normAutofit fontScale="90000"/>
          </a:bodyPr>
          <a:lstStyle/>
          <a:p>
            <a:pPr algn="ctr"/>
            <a:r>
              <a:rPr lang="en-NZ">
                <a:latin typeface="Arial" panose="020B0604020202020204" pitchFamily="34" charset="0"/>
                <a:cs typeface="Arial" panose="020B0604020202020204" pitchFamily="34" charset="0"/>
              </a:rPr>
              <a:t>  Password Resets</a:t>
            </a:r>
            <a:br>
              <a:rPr lang="en-NZ">
                <a:latin typeface="Arial" panose="020B0604020202020204" pitchFamily="34" charset="0"/>
                <a:cs typeface="Arial" panose="020B0604020202020204" pitchFamily="34" charset="0"/>
              </a:rPr>
            </a:br>
            <a:endParaRPr lang="en-NZ"/>
          </a:p>
        </p:txBody>
      </p:sp>
      <p:sp>
        <p:nvSpPr>
          <p:cNvPr id="4" name="Rectangle 3">
            <a:extLst>
              <a:ext uri="{FF2B5EF4-FFF2-40B4-BE49-F238E27FC236}">
                <a16:creationId xmlns:a16="http://schemas.microsoft.com/office/drawing/2014/main" id="{CCB141F4-365D-43F6-AFCC-76146B2D7A56}"/>
              </a:ext>
            </a:extLst>
          </p:cNvPr>
          <p:cNvSpPr/>
          <p:nvPr/>
        </p:nvSpPr>
        <p:spPr>
          <a:xfrm>
            <a:off x="2419202" y="2054275"/>
            <a:ext cx="3024336" cy="288032"/>
          </a:xfrm>
          <a:prstGeom prst="rect">
            <a:avLst/>
          </a:prstGeom>
          <a:solidFill>
            <a:schemeClr val="bg1"/>
          </a:solidFill>
        </p:spPr>
        <p:txBody>
          <a:bodyPr wrap="square" lIns="0" tIns="0" rIns="0" bIns="0" rtlCol="0" anchor="ctr"/>
          <a:lstStyle/>
          <a:p>
            <a:pPr algn="l"/>
            <a:endParaRPr lang="en-NZ"/>
          </a:p>
        </p:txBody>
      </p:sp>
      <p:pic>
        <p:nvPicPr>
          <p:cNvPr id="12" name="Picture 11">
            <a:extLst>
              <a:ext uri="{FF2B5EF4-FFF2-40B4-BE49-F238E27FC236}">
                <a16:creationId xmlns:a16="http://schemas.microsoft.com/office/drawing/2014/main" id="{96F7262A-73DF-4F31-978D-348F3EDE6AAC}"/>
              </a:ext>
            </a:extLst>
          </p:cNvPr>
          <p:cNvPicPr>
            <a:picLocks noChangeAspect="1"/>
          </p:cNvPicPr>
          <p:nvPr/>
        </p:nvPicPr>
        <p:blipFill>
          <a:blip r:embed="rId3"/>
          <a:stretch>
            <a:fillRect/>
          </a:stretch>
        </p:blipFill>
        <p:spPr>
          <a:xfrm>
            <a:off x="2260294" y="6302324"/>
            <a:ext cx="14280584" cy="3527475"/>
          </a:xfrm>
          <a:prstGeom prst="rect">
            <a:avLst/>
          </a:prstGeom>
        </p:spPr>
      </p:pic>
      <p:pic>
        <p:nvPicPr>
          <p:cNvPr id="14" name="Picture 13">
            <a:extLst>
              <a:ext uri="{FF2B5EF4-FFF2-40B4-BE49-F238E27FC236}">
                <a16:creationId xmlns:a16="http://schemas.microsoft.com/office/drawing/2014/main" id="{5ECFEE28-DA64-4B14-B758-01143631844A}"/>
              </a:ext>
            </a:extLst>
          </p:cNvPr>
          <p:cNvPicPr>
            <a:picLocks noChangeAspect="1"/>
          </p:cNvPicPr>
          <p:nvPr/>
        </p:nvPicPr>
        <p:blipFill>
          <a:blip r:embed="rId4"/>
          <a:stretch>
            <a:fillRect/>
          </a:stretch>
        </p:blipFill>
        <p:spPr>
          <a:xfrm>
            <a:off x="2479370" y="2342306"/>
            <a:ext cx="13329267" cy="3461861"/>
          </a:xfrm>
          <a:prstGeom prst="rect">
            <a:avLst/>
          </a:prstGeom>
        </p:spPr>
      </p:pic>
    </p:spTree>
    <p:extLst>
      <p:ext uri="{BB962C8B-B14F-4D97-AF65-F5344CB8AC3E}">
        <p14:creationId xmlns:p14="http://schemas.microsoft.com/office/powerpoint/2010/main" val="4015804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9F491-D50D-4A9A-981C-0EE461417392}"/>
              </a:ext>
            </a:extLst>
          </p:cNvPr>
          <p:cNvSpPr>
            <a:spLocks noGrp="1"/>
          </p:cNvSpPr>
          <p:nvPr>
            <p:ph type="title"/>
          </p:nvPr>
        </p:nvSpPr>
        <p:spPr>
          <a:xfrm>
            <a:off x="3683700" y="673721"/>
            <a:ext cx="12217937" cy="968375"/>
          </a:xfrm>
        </p:spPr>
        <p:txBody>
          <a:bodyPr>
            <a:normAutofit fontScale="90000"/>
          </a:bodyPr>
          <a:lstStyle/>
          <a:p>
            <a:r>
              <a:rPr lang="en-NZ" dirty="0">
                <a:latin typeface="Arial" panose="020B0604020202020204" pitchFamily="34" charset="0"/>
                <a:cs typeface="Arial" panose="020B0604020202020204" pitchFamily="34" charset="0"/>
              </a:rPr>
              <a:t>    Find your Entries and Results</a:t>
            </a:r>
            <a:br>
              <a:rPr lang="en-NZ" dirty="0">
                <a:latin typeface="Arial" panose="020B0604020202020204" pitchFamily="34" charset="0"/>
                <a:cs typeface="Arial" panose="020B0604020202020204" pitchFamily="34" charset="0"/>
              </a:rPr>
            </a:br>
            <a:endParaRPr lang="en-NZ" dirty="0"/>
          </a:p>
        </p:txBody>
      </p:sp>
      <p:sp>
        <p:nvSpPr>
          <p:cNvPr id="4" name="Rectangle 3">
            <a:extLst>
              <a:ext uri="{FF2B5EF4-FFF2-40B4-BE49-F238E27FC236}">
                <a16:creationId xmlns:a16="http://schemas.microsoft.com/office/drawing/2014/main" id="{CCB141F4-365D-43F6-AFCC-76146B2D7A56}"/>
              </a:ext>
            </a:extLst>
          </p:cNvPr>
          <p:cNvSpPr/>
          <p:nvPr/>
        </p:nvSpPr>
        <p:spPr>
          <a:xfrm>
            <a:off x="2419202" y="2054275"/>
            <a:ext cx="3024336" cy="288032"/>
          </a:xfrm>
          <a:prstGeom prst="rect">
            <a:avLst/>
          </a:prstGeom>
          <a:solidFill>
            <a:schemeClr val="bg1"/>
          </a:solidFill>
        </p:spPr>
        <p:txBody>
          <a:bodyPr wrap="square" lIns="0" tIns="0" rIns="0" bIns="0" rtlCol="0" anchor="ctr"/>
          <a:lstStyle/>
          <a:p>
            <a:pPr algn="l"/>
            <a:endParaRPr lang="en-NZ"/>
          </a:p>
        </p:txBody>
      </p:sp>
      <p:pic>
        <p:nvPicPr>
          <p:cNvPr id="8" name="Picture 7">
            <a:extLst>
              <a:ext uri="{FF2B5EF4-FFF2-40B4-BE49-F238E27FC236}">
                <a16:creationId xmlns:a16="http://schemas.microsoft.com/office/drawing/2014/main" id="{BC192700-B478-4835-8F7F-033FB0138614}"/>
              </a:ext>
            </a:extLst>
          </p:cNvPr>
          <p:cNvPicPr>
            <a:picLocks noChangeAspect="1"/>
          </p:cNvPicPr>
          <p:nvPr/>
        </p:nvPicPr>
        <p:blipFill>
          <a:blip r:embed="rId3"/>
          <a:stretch>
            <a:fillRect/>
          </a:stretch>
        </p:blipFill>
        <p:spPr>
          <a:xfrm>
            <a:off x="2183702" y="1642096"/>
            <a:ext cx="8164629" cy="9280576"/>
          </a:xfrm>
          <a:prstGeom prst="rect">
            <a:avLst/>
          </a:prstGeom>
        </p:spPr>
      </p:pic>
    </p:spTree>
    <p:extLst>
      <p:ext uri="{BB962C8B-B14F-4D97-AF65-F5344CB8AC3E}">
        <p14:creationId xmlns:p14="http://schemas.microsoft.com/office/powerpoint/2010/main" val="1671862331"/>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3BC329B7635A41ACB0A882093C41C2" ma:contentTypeVersion="8" ma:contentTypeDescription="Create a new document." ma:contentTypeScope="" ma:versionID="56b8679095a74ebb5a0d0641ba4313f1">
  <xsd:schema xmlns:xsd="http://www.w3.org/2001/XMLSchema" xmlns:xs="http://www.w3.org/2001/XMLSchema" xmlns:p="http://schemas.microsoft.com/office/2006/metadata/properties" xmlns:ns2="93d2c264-bcfd-4455-aaa0-314078027efc" xmlns:ns3="29e4748f-c82e-40ff-833d-e073c1078790" targetNamespace="http://schemas.microsoft.com/office/2006/metadata/properties" ma:root="true" ma:fieldsID="e1d31c603b90f2db9236a70a8e09a89b" ns2:_="" ns3:_="">
    <xsd:import namespace="93d2c264-bcfd-4455-aaa0-314078027efc"/>
    <xsd:import namespace="29e4748f-c82e-40ff-833d-e073c107879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d2c264-bcfd-4455-aaa0-314078027e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9e4748f-c82e-40ff-833d-e073c107879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9e4748f-c82e-40ff-833d-e073c1078790">
      <UserInfo>
        <DisplayName>Robyn Thompson</DisplayName>
        <AccountId>61</AccountId>
        <AccountType/>
      </UserInfo>
      <UserInfo>
        <DisplayName>Karen Eder</DisplayName>
        <AccountId>46</AccountId>
        <AccountType/>
      </UserInfo>
      <UserInfo>
        <DisplayName>Alice Wards</DisplayName>
        <AccountId>78</AccountId>
        <AccountType/>
      </UserInfo>
      <UserInfo>
        <DisplayName>Wikitoria Osborne</DisplayName>
        <AccountId>647</AccountId>
        <AccountType/>
      </UserInfo>
      <UserInfo>
        <DisplayName>Tim Dagger</DisplayName>
        <AccountId>384</AccountId>
        <AccountType/>
      </UserInfo>
      <UserInfo>
        <DisplayName>Kay Wilson</DisplayName>
        <AccountId>79</AccountId>
        <AccountType/>
      </UserInfo>
      <UserInfo>
        <DisplayName>Daniel Dyer</DisplayName>
        <AccountId>272</AccountId>
        <AccountType/>
      </UserInfo>
      <UserInfo>
        <DisplayName>Gavin Middleton</DisplayName>
        <AccountId>143</AccountId>
        <AccountType/>
      </UserInfo>
      <UserInfo>
        <DisplayName>Linda Glogau</DisplayName>
        <AccountId>82</AccountId>
        <AccountType/>
      </UserInfo>
      <UserInfo>
        <DisplayName>Tuirirangi Renau</DisplayName>
        <AccountId>271</AccountId>
        <AccountType/>
      </UserInfo>
      <UserInfo>
        <DisplayName>Andrea Gray</DisplayName>
        <AccountId>84</AccountId>
        <AccountType/>
      </UserInfo>
      <UserInfo>
        <DisplayName>Peter Walton-Jones</DisplayName>
        <AccountId>6</AccountId>
        <AccountType/>
      </UserInfo>
    </SharedWithUsers>
  </documentManagement>
</p:properties>
</file>

<file path=customXml/itemProps1.xml><?xml version="1.0" encoding="utf-8"?>
<ds:datastoreItem xmlns:ds="http://schemas.openxmlformats.org/officeDocument/2006/customXml" ds:itemID="{033372EE-271B-4AC1-AA0A-708ECD8541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d2c264-bcfd-4455-aaa0-314078027efc"/>
    <ds:schemaRef ds:uri="29e4748f-c82e-40ff-833d-e073c10787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DC48DB-A314-4A4B-8F54-7CB694A98D41}">
  <ds:schemaRefs>
    <ds:schemaRef ds:uri="http://schemas.microsoft.com/sharepoint/v3/contenttype/forms"/>
  </ds:schemaRefs>
</ds:datastoreItem>
</file>

<file path=customXml/itemProps3.xml><?xml version="1.0" encoding="utf-8"?>
<ds:datastoreItem xmlns:ds="http://schemas.openxmlformats.org/officeDocument/2006/customXml" ds:itemID="{1D1BFAA2-E682-4571-A3D2-81978821058C}">
  <ds:schemaRefs>
    <ds:schemaRef ds:uri="http://schemas.microsoft.com/office/2006/documentManagement/types"/>
    <ds:schemaRef ds:uri="http://purl.org/dc/elements/1.1/"/>
    <ds:schemaRef ds:uri="http://schemas.microsoft.com/office/2006/metadata/properties"/>
    <ds:schemaRef ds:uri="a35f5fd8-de2a-4aa6-8814-e0f03ce3799e"/>
    <ds:schemaRef ds:uri="http://schemas.microsoft.com/office/infopath/2007/PartnerControls"/>
    <ds:schemaRef ds:uri="http://purl.org/dc/terms/"/>
    <ds:schemaRef ds:uri="http://schemas.openxmlformats.org/package/2006/metadata/core-properties"/>
    <ds:schemaRef ds:uri="52d87fb2-092f-4231-a5b5-d23faa776052"/>
    <ds:schemaRef ds:uri="http://www.w3.org/XML/1998/namespace"/>
    <ds:schemaRef ds:uri="http://purl.org/dc/dcmitype/"/>
    <ds:schemaRef ds:uri="29e4748f-c82e-40ff-833d-e073c1078790"/>
  </ds:schemaRefs>
</ds:datastoreItem>
</file>

<file path=docProps/app.xml><?xml version="1.0" encoding="utf-8"?>
<Properties xmlns="http://schemas.openxmlformats.org/officeDocument/2006/extended-properties" xmlns:vt="http://schemas.openxmlformats.org/officeDocument/2006/docPropsVTypes">
  <Template>TM03457444[[fn=Basis]]</Template>
  <TotalTime>268</TotalTime>
  <Words>1844</Words>
  <Application>Microsoft Office PowerPoint</Application>
  <PresentationFormat>Custom</PresentationFormat>
  <Paragraphs>196</Paragraphs>
  <Slides>25</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Corbel</vt:lpstr>
      <vt:lpstr>Basis</vt:lpstr>
      <vt:lpstr>                                  Creating and Using an NZQA Account</vt:lpstr>
      <vt:lpstr>Creating and using your NZQA account</vt:lpstr>
      <vt:lpstr>You can use your NZQA account to:</vt:lpstr>
      <vt:lpstr>Create your NZQA login    </vt:lpstr>
      <vt:lpstr>Create your login continued:   </vt:lpstr>
      <vt:lpstr>Create your NZQA account  </vt:lpstr>
      <vt:lpstr>  Log in to your account  </vt:lpstr>
      <vt:lpstr>  Password Resets </vt:lpstr>
      <vt:lpstr>    Find your Entries and Results </vt:lpstr>
      <vt:lpstr>    Checking your Entries and Results </vt:lpstr>
      <vt:lpstr>    Check your Course Endorsements </vt:lpstr>
      <vt:lpstr>Course Endorsements in Close-up </vt:lpstr>
      <vt:lpstr>  Predict your Course Endorsements  </vt:lpstr>
      <vt:lpstr>Course Endorsements Prediction Tool </vt:lpstr>
      <vt:lpstr>    View your credit summary for all years </vt:lpstr>
      <vt:lpstr>PowerPoint Presentation</vt:lpstr>
      <vt:lpstr>View results for assessed standards within a course</vt:lpstr>
      <vt:lpstr>Access marked exam papers</vt:lpstr>
      <vt:lpstr>Access your marked exam papers - continued</vt:lpstr>
      <vt:lpstr>Your Record of Achievement (ROA) - Important </vt:lpstr>
      <vt:lpstr>More about your ROA</vt:lpstr>
      <vt:lpstr>Keep your details up-to-date</vt:lpstr>
      <vt:lpstr>Ordering NCEA Certificates and Other Items</vt:lpstr>
      <vt:lpstr>Check if you’re eligible for Fees Free Tertiary Study</vt:lpstr>
      <vt:lpstr>                                          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Power</dc:creator>
  <cp:lastModifiedBy>Tony Melton</cp:lastModifiedBy>
  <cp:revision>32</cp:revision>
  <cp:lastPrinted>2022-04-05T01:55:33Z</cp:lastPrinted>
  <dcterms:created xsi:type="dcterms:W3CDTF">2022-04-01T00:24:14Z</dcterms:created>
  <dcterms:modified xsi:type="dcterms:W3CDTF">2023-08-12T03:58:20Z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2020-08-06T00:00:00Z</vt:filetime>
  </property>
  <property fmtid="{D5CDD505-2E9C-101B-9397-08002B2CF9AE}" pid="3" name="Creator">
    <vt:lpwstr>Adobe InDesign 15.1 (Macintosh)</vt:lpwstr>
  </property>
  <property fmtid="{D5CDD505-2E9C-101B-9397-08002B2CF9AE}" pid="4" name="LastSaved">
    <vt:filetime>2020-08-06T00:00:00Z</vt:filetime>
  </property>
  <property fmtid="{D5CDD505-2E9C-101B-9397-08002B2CF9AE}" pid="5" name="ContentTypeId">
    <vt:lpwstr>0x0101003C3BC329B7635A41ACB0A882093C41C2</vt:lpwstr>
  </property>
  <property fmtid="{D5CDD505-2E9C-101B-9397-08002B2CF9AE}" pid="6" name="MediaServiceImageTags">
    <vt:lpwstr/>
  </property>
</Properties>
</file>