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3"/>
  </p:notesMasterIdLst>
  <p:sldIdLst>
    <p:sldId id="256" r:id="rId2"/>
    <p:sldId id="294" r:id="rId3"/>
    <p:sldId id="296" r:id="rId4"/>
    <p:sldId id="297" r:id="rId5"/>
    <p:sldId id="299" r:id="rId6"/>
    <p:sldId id="298" r:id="rId7"/>
    <p:sldId id="300" r:id="rId8"/>
    <p:sldId id="283" r:id="rId9"/>
    <p:sldId id="282" r:id="rId10"/>
    <p:sldId id="281" r:id="rId11"/>
    <p:sldId id="301" r:id="rId12"/>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Taylor" initials="DT" lastIdx="1" clrIdx="0">
    <p:extLst>
      <p:ext uri="{19B8F6BF-5375-455C-9EA6-DF929625EA0E}">
        <p15:presenceInfo xmlns:p15="http://schemas.microsoft.com/office/powerpoint/2012/main" userId="S::dta@lincoln.school.nz::ae1f9c28-7e6c-4431-a1eb-190da4ab03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0BC3F1D9-10C4-4FBA-A973-99EC0FA8D2F4}" type="datetimeFigureOut">
              <a:rPr lang="en-NZ" smtClean="0"/>
              <a:t>26/08/2020</a:t>
            </a:fld>
            <a:endParaRPr lang="en-NZ"/>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4EF1E02E-F23F-4308-B406-A9E38EA913C2}" type="slidenum">
              <a:rPr lang="en-NZ" smtClean="0"/>
              <a:t>‹#›</a:t>
            </a:fld>
            <a:endParaRPr lang="en-NZ"/>
          </a:p>
        </p:txBody>
      </p:sp>
    </p:spTree>
    <p:extLst>
      <p:ext uri="{BB962C8B-B14F-4D97-AF65-F5344CB8AC3E}">
        <p14:creationId xmlns:p14="http://schemas.microsoft.com/office/powerpoint/2010/main" val="202720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EF1E02E-F23F-4308-B406-A9E38EA913C2}" type="slidenum">
              <a:rPr lang="en-NZ" smtClean="0"/>
              <a:t>5</a:t>
            </a:fld>
            <a:endParaRPr lang="en-NZ"/>
          </a:p>
        </p:txBody>
      </p:sp>
    </p:spTree>
    <p:extLst>
      <p:ext uri="{BB962C8B-B14F-4D97-AF65-F5344CB8AC3E}">
        <p14:creationId xmlns:p14="http://schemas.microsoft.com/office/powerpoint/2010/main" val="1162613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EF1E02E-F23F-4308-B406-A9E38EA913C2}" type="slidenum">
              <a:rPr lang="en-NZ" smtClean="0"/>
              <a:t>7</a:t>
            </a:fld>
            <a:endParaRPr lang="en-NZ"/>
          </a:p>
        </p:txBody>
      </p:sp>
    </p:spTree>
    <p:extLst>
      <p:ext uri="{BB962C8B-B14F-4D97-AF65-F5344CB8AC3E}">
        <p14:creationId xmlns:p14="http://schemas.microsoft.com/office/powerpoint/2010/main" val="1371355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EF1E02E-F23F-4308-B406-A9E38EA913C2}" type="slidenum">
              <a:rPr lang="en-NZ" smtClean="0"/>
              <a:t>8</a:t>
            </a:fld>
            <a:endParaRPr lang="en-NZ"/>
          </a:p>
        </p:txBody>
      </p:sp>
    </p:spTree>
    <p:extLst>
      <p:ext uri="{BB962C8B-B14F-4D97-AF65-F5344CB8AC3E}">
        <p14:creationId xmlns:p14="http://schemas.microsoft.com/office/powerpoint/2010/main" val="4155617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4EF1E02E-F23F-4308-B406-A9E38EA913C2}" type="slidenum">
              <a:rPr lang="en-NZ" smtClean="0"/>
              <a:t>11</a:t>
            </a:fld>
            <a:endParaRPr lang="en-NZ"/>
          </a:p>
        </p:txBody>
      </p:sp>
    </p:spTree>
    <p:extLst>
      <p:ext uri="{BB962C8B-B14F-4D97-AF65-F5344CB8AC3E}">
        <p14:creationId xmlns:p14="http://schemas.microsoft.com/office/powerpoint/2010/main" val="1860352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220215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B53A7-3209-46A6-9454-F38EAC8F11E7}" type="datetimeFigureOut">
              <a:rPr lang="en-US" smtClean="0"/>
              <a:pPr/>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977330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2983694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071253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1551804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A4B53A7-3209-46A6-9454-F38EAC8F11E7}" type="datetimeFigureOut">
              <a:rPr lang="en-US" smtClean="0"/>
              <a:pPr/>
              <a:t>8/26/2020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3126209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A4B53A7-3209-46A6-9454-F38EAC8F11E7}" type="datetimeFigureOut">
              <a:rPr lang="en-US" smtClean="0"/>
              <a:pPr/>
              <a:t>8/26/2020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799945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240780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761766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A4B53A7-3209-46A6-9454-F38EAC8F11E7}"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4085068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882381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4B53A7-3209-46A6-9454-F38EAC8F11E7}"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322133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4B53A7-3209-46A6-9454-F38EAC8F11E7}" type="datetimeFigureOut">
              <a:rPr lang="en-US" smtClean="0"/>
              <a:t>8/26/2020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87555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A4B53A7-3209-46A6-9454-F38EAC8F11E7}" type="datetimeFigureOut">
              <a:rPr lang="en-US" smtClean="0"/>
              <a:t>8/26/2020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4189216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A4B53A7-3209-46A6-9454-F38EAC8F11E7}" type="datetimeFigureOut">
              <a:rPr lang="en-US" smtClean="0"/>
              <a:t>8/26/2020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583314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6A4B53A7-3209-46A6-9454-F38EAC8F11E7}" type="datetimeFigureOut">
              <a:rPr lang="en-US" smtClean="0"/>
              <a:t>8/26/2020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268506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B53A7-3209-46A6-9454-F38EAC8F11E7}"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386332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A4B53A7-3209-46A6-9454-F38EAC8F11E7}" type="datetimeFigureOut">
              <a:rPr lang="en-US" smtClean="0"/>
              <a:pPr/>
              <a:t>8/26/2020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2198970361"/>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9"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
        <p:nvSpPr>
          <p:cNvPr id="31" name="Freeform: Shape 30">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23DDF9-C5FA-4A36-84AE-3ED0FA909B52}"/>
              </a:ext>
            </a:extLst>
          </p:cNvPr>
          <p:cNvSpPr>
            <a:spLocks noGrp="1"/>
          </p:cNvSpPr>
          <p:nvPr>
            <p:ph type="ctrTitle"/>
          </p:nvPr>
        </p:nvSpPr>
        <p:spPr>
          <a:xfrm>
            <a:off x="4041216" y="4861225"/>
            <a:ext cx="4256477" cy="868026"/>
          </a:xfrm>
        </p:spPr>
        <p:txBody>
          <a:bodyPr>
            <a:normAutofit/>
          </a:bodyPr>
          <a:lstStyle/>
          <a:p>
            <a:r>
              <a:rPr lang="en-NZ" sz="4800" dirty="0">
                <a:solidFill>
                  <a:srgbClr val="EBEBEB"/>
                </a:solidFill>
              </a:rPr>
              <a:t>2021 Year 11</a:t>
            </a:r>
          </a:p>
        </p:txBody>
      </p:sp>
      <p:pic>
        <p:nvPicPr>
          <p:cNvPr id="15" name="Picture 14">
            <a:extLst>
              <a:ext uri="{FF2B5EF4-FFF2-40B4-BE49-F238E27FC236}">
                <a16:creationId xmlns:a16="http://schemas.microsoft.com/office/drawing/2014/main" id="{6327DD7F-79A4-4BBE-BBFE-14088976CDA2}"/>
              </a:ext>
            </a:extLst>
          </p:cNvPr>
          <p:cNvPicPr>
            <a:picLocks noChangeAspect="1"/>
          </p:cNvPicPr>
          <p:nvPr/>
        </p:nvPicPr>
        <p:blipFill>
          <a:blip r:embed="rId3"/>
          <a:stretch>
            <a:fillRect/>
          </a:stretch>
        </p:blipFill>
        <p:spPr>
          <a:xfrm>
            <a:off x="948447" y="0"/>
            <a:ext cx="10295106" cy="3929386"/>
          </a:xfrm>
          <a:prstGeom prst="rect">
            <a:avLst/>
          </a:prstGeom>
        </p:spPr>
      </p:pic>
    </p:spTree>
    <p:extLst>
      <p:ext uri="{BB962C8B-B14F-4D97-AF65-F5344CB8AC3E}">
        <p14:creationId xmlns:p14="http://schemas.microsoft.com/office/powerpoint/2010/main" val="2566933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9105" y="1857744"/>
            <a:ext cx="11537006" cy="800219"/>
          </a:xfrm>
          <a:prstGeom prst="rect">
            <a:avLst/>
          </a:prstGeom>
        </p:spPr>
        <p:txBody>
          <a:bodyPr wrap="square">
            <a:spAutoFit/>
          </a:bodyPr>
          <a:lstStyle/>
          <a:p>
            <a:r>
              <a:rPr lang="en-US" sz="2800" b="1" dirty="0"/>
              <a:t> </a:t>
            </a:r>
          </a:p>
          <a:p>
            <a:endParaRPr lang="en-NZ" dirty="0"/>
          </a:p>
        </p:txBody>
      </p:sp>
      <p:graphicFrame>
        <p:nvGraphicFramePr>
          <p:cNvPr id="6" name="Table 5">
            <a:extLst>
              <a:ext uri="{FF2B5EF4-FFF2-40B4-BE49-F238E27FC236}">
                <a16:creationId xmlns:a16="http://schemas.microsoft.com/office/drawing/2014/main" id="{FF1D60FA-40D5-41CE-BC8D-B544EBC53252}"/>
              </a:ext>
            </a:extLst>
          </p:cNvPr>
          <p:cNvGraphicFramePr>
            <a:graphicFrameLocks noGrp="1"/>
          </p:cNvGraphicFramePr>
          <p:nvPr>
            <p:extLst>
              <p:ext uri="{D42A27DB-BD31-4B8C-83A1-F6EECF244321}">
                <p14:modId xmlns:p14="http://schemas.microsoft.com/office/powerpoint/2010/main" val="3046029386"/>
              </p:ext>
            </p:extLst>
          </p:nvPr>
        </p:nvGraphicFramePr>
        <p:xfrm>
          <a:off x="1092067" y="2474645"/>
          <a:ext cx="8410152" cy="3899269"/>
        </p:xfrm>
        <a:graphic>
          <a:graphicData uri="http://schemas.openxmlformats.org/drawingml/2006/table">
            <a:tbl>
              <a:tblPr firstRow="1" bandRow="1">
                <a:tableStyleId>{5C22544A-7EE6-4342-B048-85BDC9FD1C3A}</a:tableStyleId>
              </a:tblPr>
              <a:tblGrid>
                <a:gridCol w="4210934">
                  <a:extLst>
                    <a:ext uri="{9D8B030D-6E8A-4147-A177-3AD203B41FA5}">
                      <a16:colId xmlns:a16="http://schemas.microsoft.com/office/drawing/2014/main" val="3362581092"/>
                    </a:ext>
                  </a:extLst>
                </a:gridCol>
                <a:gridCol w="4199218">
                  <a:extLst>
                    <a:ext uri="{9D8B030D-6E8A-4147-A177-3AD203B41FA5}">
                      <a16:colId xmlns:a16="http://schemas.microsoft.com/office/drawing/2014/main" val="3640177291"/>
                    </a:ext>
                  </a:extLst>
                </a:gridCol>
              </a:tblGrid>
              <a:tr h="348667">
                <a:tc>
                  <a:txBody>
                    <a:bodyPr/>
                    <a:lstStyle/>
                    <a:p>
                      <a:pPr algn="ctr"/>
                      <a:r>
                        <a:rPr lang="en-NZ" dirty="0"/>
                        <a:t>Semester 1</a:t>
                      </a:r>
                    </a:p>
                  </a:txBody>
                  <a:tcPr>
                    <a:solidFill>
                      <a:srgbClr val="00B0F0"/>
                    </a:solidFill>
                  </a:tcPr>
                </a:tc>
                <a:tc>
                  <a:txBody>
                    <a:bodyPr/>
                    <a:lstStyle/>
                    <a:p>
                      <a:pPr algn="ctr"/>
                      <a:r>
                        <a:rPr lang="en-NZ" dirty="0"/>
                        <a:t>Semester 2</a:t>
                      </a:r>
                    </a:p>
                  </a:txBody>
                  <a:tcPr>
                    <a:solidFill>
                      <a:srgbClr val="00B0F0"/>
                    </a:solidFill>
                  </a:tcPr>
                </a:tc>
                <a:extLst>
                  <a:ext uri="{0D108BD9-81ED-4DB2-BD59-A6C34878D82A}">
                    <a16:rowId xmlns:a16="http://schemas.microsoft.com/office/drawing/2014/main" val="1238896508"/>
                  </a:ext>
                </a:extLst>
              </a:tr>
              <a:tr h="480288">
                <a:tc>
                  <a:txBody>
                    <a:bodyPr/>
                    <a:lstStyle/>
                    <a:p>
                      <a:r>
                        <a:rPr lang="en-NZ" dirty="0"/>
                        <a:t>Maths – Geometry, Shape</a:t>
                      </a:r>
                    </a:p>
                  </a:txBody>
                  <a:tcPr>
                    <a:solidFill>
                      <a:srgbClr val="FFC000"/>
                    </a:solidFill>
                  </a:tcPr>
                </a:tc>
                <a:tc>
                  <a:txBody>
                    <a:bodyPr/>
                    <a:lstStyle/>
                    <a:p>
                      <a:r>
                        <a:rPr lang="en-NZ" dirty="0"/>
                        <a:t>Maths - Numeracy</a:t>
                      </a:r>
                    </a:p>
                  </a:txBody>
                  <a:tcPr>
                    <a:solidFill>
                      <a:srgbClr val="FFC000"/>
                    </a:solidFill>
                  </a:tcPr>
                </a:tc>
                <a:extLst>
                  <a:ext uri="{0D108BD9-81ED-4DB2-BD59-A6C34878D82A}">
                    <a16:rowId xmlns:a16="http://schemas.microsoft.com/office/drawing/2014/main" val="1473417229"/>
                  </a:ext>
                </a:extLst>
              </a:tr>
              <a:tr h="480288">
                <a:tc>
                  <a:txBody>
                    <a:bodyPr/>
                    <a:lstStyle/>
                    <a:p>
                      <a:r>
                        <a:rPr lang="en-NZ" dirty="0"/>
                        <a:t>Literacy - part 1</a:t>
                      </a:r>
                    </a:p>
                  </a:txBody>
                  <a:tcPr>
                    <a:solidFill>
                      <a:srgbClr val="FFC000"/>
                    </a:solidFill>
                  </a:tcPr>
                </a:tc>
                <a:tc>
                  <a:txBody>
                    <a:bodyPr/>
                    <a:lstStyle/>
                    <a:p>
                      <a:r>
                        <a:rPr lang="en-NZ" dirty="0"/>
                        <a:t>Literacy - part 2</a:t>
                      </a:r>
                    </a:p>
                  </a:txBody>
                  <a:tcPr>
                    <a:solidFill>
                      <a:srgbClr val="FFC000"/>
                    </a:solidFill>
                  </a:tcPr>
                </a:tc>
                <a:extLst>
                  <a:ext uri="{0D108BD9-81ED-4DB2-BD59-A6C34878D82A}">
                    <a16:rowId xmlns:a16="http://schemas.microsoft.com/office/drawing/2014/main" val="1560638515"/>
                  </a:ext>
                </a:extLst>
              </a:tr>
              <a:tr h="601337">
                <a:tc>
                  <a:txBody>
                    <a:bodyPr/>
                    <a:lstStyle/>
                    <a:p>
                      <a:r>
                        <a:rPr lang="en-NZ" dirty="0"/>
                        <a:t>Employment Skills*</a:t>
                      </a:r>
                    </a:p>
                  </a:txBody>
                  <a:tcPr/>
                </a:tc>
                <a:tc>
                  <a:txBody>
                    <a:bodyPr/>
                    <a:lstStyle/>
                    <a:p>
                      <a:r>
                        <a:rPr lang="en-NZ" dirty="0"/>
                        <a:t>Tourism*</a:t>
                      </a:r>
                    </a:p>
                  </a:txBody>
                  <a:tcPr/>
                </a:tc>
                <a:extLst>
                  <a:ext uri="{0D108BD9-81ED-4DB2-BD59-A6C34878D82A}">
                    <a16:rowId xmlns:a16="http://schemas.microsoft.com/office/drawing/2014/main" val="2664355964"/>
                  </a:ext>
                </a:extLst>
              </a:tr>
              <a:tr h="480288">
                <a:tc>
                  <a:txBody>
                    <a:bodyPr/>
                    <a:lstStyle/>
                    <a:p>
                      <a:r>
                        <a:rPr lang="en-NZ" dirty="0"/>
                        <a:t>Physical Education </a:t>
                      </a:r>
                    </a:p>
                  </a:txBody>
                  <a:tcPr/>
                </a:tc>
                <a:tc>
                  <a:txBody>
                    <a:bodyPr/>
                    <a:lstStyle/>
                    <a:p>
                      <a:r>
                        <a:rPr lang="en-NZ" dirty="0"/>
                        <a:t>Hospitality</a:t>
                      </a:r>
                    </a:p>
                  </a:txBody>
                  <a:tcPr/>
                </a:tc>
                <a:extLst>
                  <a:ext uri="{0D108BD9-81ED-4DB2-BD59-A6C34878D82A}">
                    <a16:rowId xmlns:a16="http://schemas.microsoft.com/office/drawing/2014/main" val="2420343193"/>
                  </a:ext>
                </a:extLst>
              </a:tr>
              <a:tr h="662317">
                <a:tc>
                  <a:txBody>
                    <a:bodyPr/>
                    <a:lstStyle/>
                    <a:p>
                      <a:r>
                        <a:rPr lang="en-NZ" dirty="0"/>
                        <a:t>Materials Technology - Metal part 1</a:t>
                      </a:r>
                    </a:p>
                  </a:txBody>
                  <a:tcPr/>
                </a:tc>
                <a:tc>
                  <a:txBody>
                    <a:bodyPr/>
                    <a:lstStyle/>
                    <a:p>
                      <a:r>
                        <a:rPr lang="en-NZ" dirty="0"/>
                        <a:t>Materials Technology – Metal part 2</a:t>
                      </a:r>
                    </a:p>
                  </a:txBody>
                  <a:tcPr/>
                </a:tc>
                <a:extLst>
                  <a:ext uri="{0D108BD9-81ED-4DB2-BD59-A6C34878D82A}">
                    <a16:rowId xmlns:a16="http://schemas.microsoft.com/office/drawing/2014/main" val="3928458927"/>
                  </a:ext>
                </a:extLst>
              </a:tr>
              <a:tr h="828991">
                <a:tc>
                  <a:txBody>
                    <a:bodyPr/>
                    <a:lstStyle/>
                    <a:p>
                      <a:r>
                        <a:rPr lang="en-NZ" dirty="0"/>
                        <a:t>Outdoor Education – part 1</a:t>
                      </a:r>
                    </a:p>
                  </a:txBody>
                  <a:tcPr/>
                </a:tc>
                <a:tc>
                  <a:txBody>
                    <a:bodyPr/>
                    <a:lstStyle/>
                    <a:p>
                      <a:r>
                        <a:rPr lang="en-NZ" dirty="0"/>
                        <a:t>Outdoor Education – part 2</a:t>
                      </a:r>
                    </a:p>
                  </a:txBody>
                  <a:tcPr/>
                </a:tc>
                <a:extLst>
                  <a:ext uri="{0D108BD9-81ED-4DB2-BD59-A6C34878D82A}">
                    <a16:rowId xmlns:a16="http://schemas.microsoft.com/office/drawing/2014/main" val="123080654"/>
                  </a:ext>
                </a:extLst>
              </a:tr>
            </a:tbl>
          </a:graphicData>
        </a:graphic>
      </p:graphicFrame>
      <p:sp>
        <p:nvSpPr>
          <p:cNvPr id="7" name="Rectangle 6">
            <a:extLst>
              <a:ext uri="{FF2B5EF4-FFF2-40B4-BE49-F238E27FC236}">
                <a16:creationId xmlns:a16="http://schemas.microsoft.com/office/drawing/2014/main" id="{EB40D42F-F869-459B-B50F-F6534965A844}"/>
              </a:ext>
            </a:extLst>
          </p:cNvPr>
          <p:cNvSpPr/>
          <p:nvPr/>
        </p:nvSpPr>
        <p:spPr>
          <a:xfrm>
            <a:off x="929788" y="534305"/>
            <a:ext cx="9090905" cy="1877437"/>
          </a:xfrm>
          <a:prstGeom prst="rect">
            <a:avLst/>
          </a:prstGeom>
        </p:spPr>
        <p:txBody>
          <a:bodyPr wrap="square">
            <a:spAutoFit/>
          </a:bodyPr>
          <a:lstStyle/>
          <a:p>
            <a:r>
              <a:rPr lang="en-NZ" sz="2000" b="1" dirty="0">
                <a:latin typeface="Calibri" panose="020F0502020204030204" pitchFamily="34" charset="0"/>
                <a:cs typeface="Calibri" panose="020F0502020204030204" pitchFamily="34" charset="0"/>
              </a:rPr>
              <a:t>Scenario Three:</a:t>
            </a:r>
          </a:p>
          <a:p>
            <a:r>
              <a:rPr lang="en-NZ" sz="2000" dirty="0">
                <a:latin typeface="Calibri" panose="020F0502020204030204" pitchFamily="34" charset="0"/>
                <a:cs typeface="Calibri" panose="020F0502020204030204" pitchFamily="34" charset="0"/>
              </a:rPr>
              <a:t>A possible combination of courses for a student planning to leave school mid-way through Year 12, but still completing Level 2 NCEA. * courses are for particular students in this situation, that provide multiple opportunities to obtain Level 2 NCEA credits in a Year 11 course. This will accelerate their progress with Level 2 NCEA. </a:t>
            </a:r>
          </a:p>
          <a:p>
            <a:endParaRPr lang="en-NZ" sz="1600" dirty="0">
              <a:latin typeface="Calibri" panose="020F0502020204030204" pitchFamily="34" charset="0"/>
              <a:cs typeface="Calibri" panose="020F0502020204030204" pitchFamily="34" charset="0"/>
            </a:endParaRPr>
          </a:p>
        </p:txBody>
      </p:sp>
      <p:pic>
        <p:nvPicPr>
          <p:cNvPr id="2" name="Picture 1" descr="A close up of a logo&#10;&#10;Description generated with very high confidence">
            <a:extLst>
              <a:ext uri="{FF2B5EF4-FFF2-40B4-BE49-F238E27FC236}">
                <a16:creationId xmlns:a16="http://schemas.microsoft.com/office/drawing/2014/main" id="{3A6E8769-F3D4-46D1-AFA4-FB1D3700EBFA}"/>
              </a:ext>
            </a:extLst>
          </p:cNvPr>
          <p:cNvPicPr>
            <a:picLocks noChangeAspect="1"/>
          </p:cNvPicPr>
          <p:nvPr/>
        </p:nvPicPr>
        <p:blipFill>
          <a:blip r:embed="rId2"/>
          <a:stretch>
            <a:fillRect/>
          </a:stretch>
        </p:blipFill>
        <p:spPr>
          <a:xfrm>
            <a:off x="10198768" y="1859"/>
            <a:ext cx="1209174" cy="1346540"/>
          </a:xfrm>
          <a:prstGeom prst="rect">
            <a:avLst/>
          </a:prstGeom>
        </p:spPr>
      </p:pic>
    </p:spTree>
    <p:extLst>
      <p:ext uri="{BB962C8B-B14F-4D97-AF65-F5344CB8AC3E}">
        <p14:creationId xmlns:p14="http://schemas.microsoft.com/office/powerpoint/2010/main" val="2550095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23B31-4F9F-4615-8646-6B3C2CF2985B}"/>
              </a:ext>
            </a:extLst>
          </p:cNvPr>
          <p:cNvSpPr>
            <a:spLocks noGrp="1"/>
          </p:cNvSpPr>
          <p:nvPr>
            <p:ph type="title"/>
          </p:nvPr>
        </p:nvSpPr>
        <p:spPr>
          <a:xfrm>
            <a:off x="1380625" y="1495059"/>
            <a:ext cx="8730357" cy="961260"/>
          </a:xfrm>
        </p:spPr>
        <p:txBody>
          <a:bodyPr>
            <a:normAutofit fontScale="90000"/>
          </a:bodyPr>
          <a:lstStyle/>
          <a:p>
            <a:pPr algn="ctr"/>
            <a:r>
              <a:rPr lang="en-US" b="1" dirty="0"/>
              <a:t>So who is the Year Level team for 2021 Year 11?</a:t>
            </a:r>
            <a:endParaRPr lang="en-US" sz="3100" dirty="0"/>
          </a:p>
        </p:txBody>
      </p:sp>
      <p:sp>
        <p:nvSpPr>
          <p:cNvPr id="3" name="Content Placeholder 2">
            <a:extLst>
              <a:ext uri="{FF2B5EF4-FFF2-40B4-BE49-F238E27FC236}">
                <a16:creationId xmlns:a16="http://schemas.microsoft.com/office/drawing/2014/main" id="{0BA89C51-13BC-4528-A3D5-4FAB20CF5A62}"/>
              </a:ext>
            </a:extLst>
          </p:cNvPr>
          <p:cNvSpPr>
            <a:spLocks noGrp="1"/>
          </p:cNvSpPr>
          <p:nvPr>
            <p:ph idx="1"/>
          </p:nvPr>
        </p:nvSpPr>
        <p:spPr>
          <a:xfrm>
            <a:off x="3353210" y="2874609"/>
            <a:ext cx="5190381" cy="2817275"/>
          </a:xfrm>
        </p:spPr>
        <p:txBody>
          <a:bodyPr vert="horz" lIns="91440" tIns="45720" rIns="91440" bIns="45720" rtlCol="0" anchor="t">
            <a:normAutofit lnSpcReduction="10000"/>
          </a:bodyPr>
          <a:lstStyle/>
          <a:p>
            <a:endParaRPr lang="en-US" dirty="0"/>
          </a:p>
          <a:p>
            <a:r>
              <a:rPr lang="en-NZ" sz="2400" dirty="0">
                <a:effectLst/>
                <a:latin typeface="Calibri" panose="020F0502020204030204" pitchFamily="34" charset="0"/>
                <a:ea typeface="Calibri" panose="020F0502020204030204" pitchFamily="34" charset="0"/>
                <a:cs typeface="Calibri" panose="020F0502020204030204" pitchFamily="34" charset="0"/>
              </a:rPr>
              <a:t>HEAD OF LEVEL – Mr Rout (sro)</a:t>
            </a:r>
          </a:p>
          <a:p>
            <a:endParaRPr lang="en-NZ" sz="2400" dirty="0">
              <a:effectLst/>
              <a:latin typeface="Calibri" panose="020F0502020204030204" pitchFamily="34" charset="0"/>
              <a:ea typeface="Calibri" panose="020F0502020204030204" pitchFamily="34" charset="0"/>
              <a:cs typeface="Calibri" panose="020F0502020204030204" pitchFamily="34" charset="0"/>
            </a:endParaRPr>
          </a:p>
          <a:p>
            <a:r>
              <a:rPr lang="en-NZ" sz="2400" dirty="0">
                <a:effectLst/>
                <a:latin typeface="Calibri" panose="020F0502020204030204" pitchFamily="34" charset="0"/>
                <a:ea typeface="Calibri" panose="020F0502020204030204" pitchFamily="34" charset="0"/>
                <a:cs typeface="Calibri" panose="020F0502020204030204" pitchFamily="34" charset="0"/>
              </a:rPr>
              <a:t>DEAN – Mrs Smith (lsm)</a:t>
            </a:r>
          </a:p>
          <a:p>
            <a:endParaRPr lang="en-NZ" sz="2400" dirty="0">
              <a:effectLst/>
              <a:latin typeface="Calibri" panose="020F0502020204030204" pitchFamily="34" charset="0"/>
              <a:ea typeface="Calibri" panose="020F0502020204030204" pitchFamily="34" charset="0"/>
              <a:cs typeface="Calibri" panose="020F0502020204030204" pitchFamily="34" charset="0"/>
            </a:endParaRPr>
          </a:p>
          <a:p>
            <a:r>
              <a:rPr lang="en-NZ" sz="2400" dirty="0">
                <a:effectLst/>
                <a:latin typeface="Calibri" panose="020F0502020204030204" pitchFamily="34" charset="0"/>
                <a:ea typeface="Calibri" panose="020F0502020204030204" pitchFamily="34" charset="0"/>
                <a:cs typeface="Calibri" panose="020F0502020204030204" pitchFamily="34" charset="0"/>
              </a:rPr>
              <a:t>TUTOR – Mrs Walker (dwa)</a:t>
            </a:r>
            <a:endParaRPr lang="en-US" sz="2400" dirty="0"/>
          </a:p>
          <a:p>
            <a:pPr marL="457200" indent="-457200">
              <a:buFont typeface="+mj-lt"/>
              <a:buAutoNum type="arabicPeriod"/>
            </a:pPr>
            <a:endParaRPr lang="en-US" dirty="0"/>
          </a:p>
        </p:txBody>
      </p:sp>
      <p:pic>
        <p:nvPicPr>
          <p:cNvPr id="5" name="Picture 4" descr="A close up of a logo&#10;&#10;Description generated with very high confidence">
            <a:extLst>
              <a:ext uri="{FF2B5EF4-FFF2-40B4-BE49-F238E27FC236}">
                <a16:creationId xmlns:a16="http://schemas.microsoft.com/office/drawing/2014/main" id="{B92B0273-D6C1-40B8-B183-1EDDA92AA8E9}"/>
              </a:ext>
            </a:extLst>
          </p:cNvPr>
          <p:cNvPicPr>
            <a:picLocks noChangeAspect="1"/>
          </p:cNvPicPr>
          <p:nvPr/>
        </p:nvPicPr>
        <p:blipFill>
          <a:blip r:embed="rId3"/>
          <a:stretch>
            <a:fillRect/>
          </a:stretch>
        </p:blipFill>
        <p:spPr>
          <a:xfrm>
            <a:off x="10198768" y="1859"/>
            <a:ext cx="1209174" cy="1346540"/>
          </a:xfrm>
          <a:prstGeom prst="rect">
            <a:avLst/>
          </a:prstGeom>
        </p:spPr>
      </p:pic>
    </p:spTree>
    <p:extLst>
      <p:ext uri="{BB962C8B-B14F-4D97-AF65-F5344CB8AC3E}">
        <p14:creationId xmlns:p14="http://schemas.microsoft.com/office/powerpoint/2010/main" val="1239107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23B31-4F9F-4615-8646-6B3C2CF2985B}"/>
              </a:ext>
            </a:extLst>
          </p:cNvPr>
          <p:cNvSpPr>
            <a:spLocks noGrp="1"/>
          </p:cNvSpPr>
          <p:nvPr>
            <p:ph type="title"/>
          </p:nvPr>
        </p:nvSpPr>
        <p:spPr>
          <a:xfrm>
            <a:off x="2842852" y="1594743"/>
            <a:ext cx="4679738" cy="961260"/>
          </a:xfrm>
        </p:spPr>
        <p:txBody>
          <a:bodyPr>
            <a:normAutofit fontScale="90000"/>
          </a:bodyPr>
          <a:lstStyle/>
          <a:p>
            <a:pPr algn="ctr"/>
            <a:r>
              <a:rPr lang="en-US" b="1" dirty="0"/>
              <a:t>2021 </a:t>
            </a:r>
            <a:r>
              <a:rPr lang="en-US" sz="3100" b="1" dirty="0"/>
              <a:t>Year 11 Program:</a:t>
            </a:r>
            <a:br>
              <a:rPr lang="en-US" sz="3100" dirty="0"/>
            </a:br>
            <a:endParaRPr lang="en-US" sz="3100" dirty="0"/>
          </a:p>
        </p:txBody>
      </p:sp>
      <p:sp>
        <p:nvSpPr>
          <p:cNvPr id="3" name="Content Placeholder 2">
            <a:extLst>
              <a:ext uri="{FF2B5EF4-FFF2-40B4-BE49-F238E27FC236}">
                <a16:creationId xmlns:a16="http://schemas.microsoft.com/office/drawing/2014/main" id="{0BA89C51-13BC-4528-A3D5-4FAB20CF5A62}"/>
              </a:ext>
            </a:extLst>
          </p:cNvPr>
          <p:cNvSpPr>
            <a:spLocks noGrp="1"/>
          </p:cNvSpPr>
          <p:nvPr>
            <p:ph idx="1"/>
          </p:nvPr>
        </p:nvSpPr>
        <p:spPr>
          <a:xfrm>
            <a:off x="1304687" y="2556003"/>
            <a:ext cx="9384942" cy="2440203"/>
          </a:xfrm>
        </p:spPr>
        <p:txBody>
          <a:bodyPr vert="horz" lIns="91440" tIns="45720" rIns="91440" bIns="45720" rtlCol="0" anchor="t">
            <a:normAutofit/>
          </a:bodyPr>
          <a:lstStyle/>
          <a:p>
            <a:pPr marL="0" indent="0">
              <a:buNone/>
            </a:pPr>
            <a:r>
              <a:rPr lang="en-US" dirty="0"/>
              <a:t>  </a:t>
            </a:r>
            <a:endParaRPr lang="en-US" sz="2800" dirty="0"/>
          </a:p>
          <a:p>
            <a:pPr marL="457200" indent="-457200">
              <a:buFont typeface="+mj-lt"/>
              <a:buAutoNum type="arabicPeriod"/>
            </a:pPr>
            <a:r>
              <a:rPr lang="en-US" sz="2400" dirty="0"/>
              <a:t>We </a:t>
            </a:r>
            <a:r>
              <a:rPr lang="en-US" sz="2400" b="1" u="sng" dirty="0"/>
              <a:t>don’t</a:t>
            </a:r>
            <a:r>
              <a:rPr lang="en-US" sz="2400" dirty="0"/>
              <a:t> complete NCEA Level 1</a:t>
            </a:r>
          </a:p>
          <a:p>
            <a:pPr marL="457200" indent="-457200">
              <a:buFont typeface="+mj-lt"/>
              <a:buAutoNum type="arabicPeriod"/>
            </a:pPr>
            <a:endParaRPr lang="en-US" sz="2400" dirty="0"/>
          </a:p>
          <a:p>
            <a:pPr marL="457200" indent="-457200">
              <a:buFont typeface="+mj-lt"/>
              <a:buAutoNum type="arabicPeriod"/>
            </a:pPr>
            <a:r>
              <a:rPr lang="en-US" sz="2400" dirty="0"/>
              <a:t>All of our courses are </a:t>
            </a:r>
            <a:r>
              <a:rPr lang="en-US" sz="2400" b="1" u="sng" dirty="0"/>
              <a:t>semesterised</a:t>
            </a:r>
            <a:r>
              <a:rPr lang="en-US" sz="2400" dirty="0"/>
              <a:t> (half year courses)</a:t>
            </a:r>
          </a:p>
          <a:p>
            <a:endParaRPr lang="en-US" dirty="0"/>
          </a:p>
        </p:txBody>
      </p:sp>
      <p:pic>
        <p:nvPicPr>
          <p:cNvPr id="4" name="Picture 3" descr="A close up of a logo&#10;&#10;Description generated with very high confidence">
            <a:extLst>
              <a:ext uri="{FF2B5EF4-FFF2-40B4-BE49-F238E27FC236}">
                <a16:creationId xmlns:a16="http://schemas.microsoft.com/office/drawing/2014/main" id="{62E4BE14-DC26-4F84-BFE4-86A85DBDA7C8}"/>
              </a:ext>
            </a:extLst>
          </p:cNvPr>
          <p:cNvPicPr>
            <a:picLocks noChangeAspect="1"/>
          </p:cNvPicPr>
          <p:nvPr/>
        </p:nvPicPr>
        <p:blipFill>
          <a:blip r:embed="rId2"/>
          <a:stretch>
            <a:fillRect/>
          </a:stretch>
        </p:blipFill>
        <p:spPr>
          <a:xfrm>
            <a:off x="10198768" y="1859"/>
            <a:ext cx="1209174" cy="1346540"/>
          </a:xfrm>
          <a:prstGeom prst="rect">
            <a:avLst/>
          </a:prstGeom>
        </p:spPr>
      </p:pic>
    </p:spTree>
    <p:extLst>
      <p:ext uri="{BB962C8B-B14F-4D97-AF65-F5344CB8AC3E}">
        <p14:creationId xmlns:p14="http://schemas.microsoft.com/office/powerpoint/2010/main" val="3193105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23B31-4F9F-4615-8646-6B3C2CF2985B}"/>
              </a:ext>
            </a:extLst>
          </p:cNvPr>
          <p:cNvSpPr>
            <a:spLocks noGrp="1"/>
          </p:cNvSpPr>
          <p:nvPr>
            <p:ph type="title"/>
          </p:nvPr>
        </p:nvSpPr>
        <p:spPr>
          <a:xfrm>
            <a:off x="1947304" y="868879"/>
            <a:ext cx="7696317" cy="961260"/>
          </a:xfrm>
        </p:spPr>
        <p:txBody>
          <a:bodyPr>
            <a:normAutofit fontScale="90000"/>
          </a:bodyPr>
          <a:lstStyle/>
          <a:p>
            <a:pPr algn="ctr"/>
            <a:r>
              <a:rPr lang="en-US" b="1" dirty="0"/>
              <a:t>Why don’t we complete NCEA Level 1 in YEAR 11?</a:t>
            </a:r>
            <a:endParaRPr lang="en-US" sz="3100" dirty="0"/>
          </a:p>
        </p:txBody>
      </p:sp>
      <p:sp>
        <p:nvSpPr>
          <p:cNvPr id="3" name="Content Placeholder 2">
            <a:extLst>
              <a:ext uri="{FF2B5EF4-FFF2-40B4-BE49-F238E27FC236}">
                <a16:creationId xmlns:a16="http://schemas.microsoft.com/office/drawing/2014/main" id="{0BA89C51-13BC-4528-A3D5-4FAB20CF5A62}"/>
              </a:ext>
            </a:extLst>
          </p:cNvPr>
          <p:cNvSpPr>
            <a:spLocks noGrp="1"/>
          </p:cNvSpPr>
          <p:nvPr>
            <p:ph idx="1"/>
          </p:nvPr>
        </p:nvSpPr>
        <p:spPr>
          <a:xfrm>
            <a:off x="801279" y="2546576"/>
            <a:ext cx="10661716" cy="3571420"/>
          </a:xfrm>
        </p:spPr>
        <p:txBody>
          <a:bodyPr vert="horz" lIns="91440" tIns="45720" rIns="91440" bIns="45720" rtlCol="0" anchor="t">
            <a:normAutofit lnSpcReduction="10000"/>
          </a:bodyPr>
          <a:lstStyle/>
          <a:p>
            <a:pPr marL="457200" indent="-457200">
              <a:buFont typeface="+mj-lt"/>
              <a:buAutoNum type="arabicPeriod"/>
            </a:pPr>
            <a:r>
              <a:rPr lang="en-NZ" sz="2400" dirty="0">
                <a:effectLst/>
                <a:latin typeface="Calibri" panose="020F0502020204030204" pitchFamily="34" charset="0"/>
                <a:ea typeface="Calibri" panose="020F0502020204030204" pitchFamily="34" charset="0"/>
              </a:rPr>
              <a:t>We want to place more emphasis on learning. Too much learning time has been spent on assessment (NCEA tests and assignments). With more time to focus on learning we can provide more flexible and engaging courses</a:t>
            </a:r>
          </a:p>
          <a:p>
            <a:pPr marL="457200" indent="-457200">
              <a:buFont typeface="+mj-lt"/>
              <a:buAutoNum type="arabicPeriod"/>
            </a:pPr>
            <a:endParaRPr lang="en-US" sz="2400" dirty="0"/>
          </a:p>
          <a:p>
            <a:pPr marL="457200" indent="-457200">
              <a:buFont typeface="+mj-lt"/>
              <a:buAutoNum type="arabicPeriod"/>
            </a:pPr>
            <a:r>
              <a:rPr lang="en-NZ" sz="2400" dirty="0">
                <a:effectLst/>
                <a:latin typeface="Calibri" panose="020F0502020204030204" pitchFamily="34" charset="0"/>
                <a:ea typeface="Calibri" panose="020F0502020204030204" pitchFamily="34" charset="0"/>
                <a:cs typeface="Calibri" panose="020F0502020204030204" pitchFamily="34" charset="0"/>
              </a:rPr>
              <a:t>NCEA Level 2 &amp; 3 are our focus because they are needed for jobs and further education. </a:t>
            </a:r>
          </a:p>
          <a:p>
            <a:pPr marL="457200" indent="-457200">
              <a:buFont typeface="+mj-lt"/>
              <a:buAutoNum type="arabicPeriod"/>
            </a:pPr>
            <a:endParaRPr lang="en-NZ"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r>
              <a:rPr lang="en-NZ" sz="2400" dirty="0">
                <a:effectLst/>
                <a:latin typeface="Calibri" panose="020F0502020204030204" pitchFamily="34" charset="0"/>
                <a:ea typeface="Calibri" panose="020F0502020204030204" pitchFamily="34" charset="0"/>
              </a:rPr>
              <a:t>The amount of assessment negatively impacts student wellbeing (high stress levels and anxiety). We need to reduce this impact</a:t>
            </a:r>
            <a:endParaRPr lang="en-US" sz="2400" dirty="0"/>
          </a:p>
          <a:p>
            <a:endParaRPr lang="en-US" dirty="0"/>
          </a:p>
        </p:txBody>
      </p:sp>
      <p:pic>
        <p:nvPicPr>
          <p:cNvPr id="5" name="Picture 4" descr="A close up of a logo&#10;&#10;Description generated with very high confidence">
            <a:extLst>
              <a:ext uri="{FF2B5EF4-FFF2-40B4-BE49-F238E27FC236}">
                <a16:creationId xmlns:a16="http://schemas.microsoft.com/office/drawing/2014/main" id="{07AE029E-808C-4527-90AD-FA5EA6ED024E}"/>
              </a:ext>
            </a:extLst>
          </p:cNvPr>
          <p:cNvPicPr>
            <a:picLocks noChangeAspect="1"/>
          </p:cNvPicPr>
          <p:nvPr/>
        </p:nvPicPr>
        <p:blipFill>
          <a:blip r:embed="rId2"/>
          <a:stretch>
            <a:fillRect/>
          </a:stretch>
        </p:blipFill>
        <p:spPr>
          <a:xfrm>
            <a:off x="10198768" y="1859"/>
            <a:ext cx="1209174" cy="1346540"/>
          </a:xfrm>
          <a:prstGeom prst="rect">
            <a:avLst/>
          </a:prstGeom>
        </p:spPr>
      </p:pic>
    </p:spTree>
    <p:extLst>
      <p:ext uri="{BB962C8B-B14F-4D97-AF65-F5344CB8AC3E}">
        <p14:creationId xmlns:p14="http://schemas.microsoft.com/office/powerpoint/2010/main" val="3975261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23B31-4F9F-4615-8646-6B3C2CF2985B}"/>
              </a:ext>
            </a:extLst>
          </p:cNvPr>
          <p:cNvSpPr>
            <a:spLocks noGrp="1"/>
          </p:cNvSpPr>
          <p:nvPr>
            <p:ph type="title"/>
          </p:nvPr>
        </p:nvSpPr>
        <p:spPr>
          <a:xfrm>
            <a:off x="1862463" y="887732"/>
            <a:ext cx="7696317" cy="961260"/>
          </a:xfrm>
        </p:spPr>
        <p:txBody>
          <a:bodyPr>
            <a:normAutofit fontScale="90000"/>
          </a:bodyPr>
          <a:lstStyle/>
          <a:p>
            <a:pPr algn="ctr"/>
            <a:r>
              <a:rPr lang="en-US" b="1" dirty="0"/>
              <a:t>Why do we only have semester courses in YEAR 11?</a:t>
            </a:r>
            <a:endParaRPr lang="en-US" sz="3100" dirty="0"/>
          </a:p>
        </p:txBody>
      </p:sp>
      <p:sp>
        <p:nvSpPr>
          <p:cNvPr id="3" name="Content Placeholder 2">
            <a:extLst>
              <a:ext uri="{FF2B5EF4-FFF2-40B4-BE49-F238E27FC236}">
                <a16:creationId xmlns:a16="http://schemas.microsoft.com/office/drawing/2014/main" id="{0BA89C51-13BC-4528-A3D5-4FAB20CF5A62}"/>
              </a:ext>
            </a:extLst>
          </p:cNvPr>
          <p:cNvSpPr>
            <a:spLocks noGrp="1"/>
          </p:cNvSpPr>
          <p:nvPr>
            <p:ph idx="1"/>
          </p:nvPr>
        </p:nvSpPr>
        <p:spPr>
          <a:xfrm>
            <a:off x="392810" y="2521397"/>
            <a:ext cx="11406379" cy="3825943"/>
          </a:xfrm>
        </p:spPr>
        <p:txBody>
          <a:bodyPr vert="horz" lIns="91440" tIns="45720" rIns="91440" bIns="45720" rtlCol="0" anchor="t">
            <a:normAutofit lnSpcReduction="10000"/>
          </a:bodyPr>
          <a:lstStyle/>
          <a:p>
            <a:pPr marL="457200" indent="-457200">
              <a:buFont typeface="+mj-lt"/>
              <a:buAutoNum type="arabicPeriod"/>
            </a:pPr>
            <a:r>
              <a:rPr lang="en-NZ" sz="2400" dirty="0">
                <a:effectLst/>
                <a:latin typeface="Calibri" panose="020F0502020204030204" pitchFamily="34" charset="0"/>
                <a:ea typeface="Calibri" panose="020F0502020204030204" pitchFamily="34" charset="0"/>
              </a:rPr>
              <a:t>To provide plenty of choice so you can experience a range of different courses. With semesters you have 6 courses in the first half of the year and 6 in the second half.</a:t>
            </a:r>
            <a:endParaRPr lang="en-US" sz="2400" dirty="0"/>
          </a:p>
          <a:p>
            <a:pPr marL="457200" indent="-457200">
              <a:buFont typeface="+mj-lt"/>
              <a:buAutoNum type="arabicPeriod"/>
            </a:pP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NZ" sz="2400" dirty="0">
                <a:effectLst/>
                <a:latin typeface="Calibri" panose="020F0502020204030204" pitchFamily="34" charset="0"/>
                <a:ea typeface="Calibri" panose="020F0502020204030204" pitchFamily="34" charset="0"/>
                <a:cs typeface="Calibri" panose="020F0502020204030204" pitchFamily="34" charset="0"/>
              </a:rPr>
              <a:t>To provide flexibility so you can have a mix of courses needed for careers and interest courses. </a:t>
            </a:r>
          </a:p>
          <a:p>
            <a:pPr marL="457200" indent="-457200">
              <a:buFont typeface="+mj-lt"/>
              <a:buAutoNum type="arabicPeriod"/>
            </a:pPr>
            <a:endParaRPr lang="en-NZ" sz="2400" dirty="0">
              <a:effectLst/>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NZ" sz="2400" dirty="0">
                <a:effectLst/>
                <a:latin typeface="Calibri" panose="020F0502020204030204" pitchFamily="34" charset="0"/>
                <a:ea typeface="Calibri" panose="020F0502020204030204" pitchFamily="34" charset="0"/>
                <a:cs typeface="Calibri" panose="020F0502020204030204" pitchFamily="34" charset="0"/>
              </a:rPr>
              <a:t>You can still have year long courses by having two semester courses from the same subject area, or you can have every course from different subject areas, or you can have a bit of both – Lots of choice and flexibility.</a:t>
            </a:r>
            <a:endParaRPr lang="en-NZ"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endParaRPr lang="en-US" sz="2800" dirty="0"/>
          </a:p>
          <a:p>
            <a:endParaRPr lang="en-US" dirty="0"/>
          </a:p>
        </p:txBody>
      </p:sp>
      <p:pic>
        <p:nvPicPr>
          <p:cNvPr id="5" name="Picture 4" descr="A close up of a logo&#10;&#10;Description generated with very high confidence">
            <a:extLst>
              <a:ext uri="{FF2B5EF4-FFF2-40B4-BE49-F238E27FC236}">
                <a16:creationId xmlns:a16="http://schemas.microsoft.com/office/drawing/2014/main" id="{625CC198-DEFA-4DFD-9E56-3825EF45C97E}"/>
              </a:ext>
            </a:extLst>
          </p:cNvPr>
          <p:cNvPicPr>
            <a:picLocks noChangeAspect="1"/>
          </p:cNvPicPr>
          <p:nvPr/>
        </p:nvPicPr>
        <p:blipFill>
          <a:blip r:embed="rId2"/>
          <a:stretch>
            <a:fillRect/>
          </a:stretch>
        </p:blipFill>
        <p:spPr>
          <a:xfrm>
            <a:off x="10198768" y="1859"/>
            <a:ext cx="1209174" cy="1346540"/>
          </a:xfrm>
          <a:prstGeom prst="rect">
            <a:avLst/>
          </a:prstGeom>
        </p:spPr>
      </p:pic>
    </p:spTree>
    <p:extLst>
      <p:ext uri="{BB962C8B-B14F-4D97-AF65-F5344CB8AC3E}">
        <p14:creationId xmlns:p14="http://schemas.microsoft.com/office/powerpoint/2010/main" val="730919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23B31-4F9F-4615-8646-6B3C2CF2985B}"/>
              </a:ext>
            </a:extLst>
          </p:cNvPr>
          <p:cNvSpPr>
            <a:spLocks noGrp="1"/>
          </p:cNvSpPr>
          <p:nvPr>
            <p:ph type="title"/>
          </p:nvPr>
        </p:nvSpPr>
        <p:spPr>
          <a:xfrm>
            <a:off x="1570232" y="782927"/>
            <a:ext cx="7696317" cy="961260"/>
          </a:xfrm>
        </p:spPr>
        <p:txBody>
          <a:bodyPr>
            <a:normAutofit fontScale="90000"/>
          </a:bodyPr>
          <a:lstStyle/>
          <a:p>
            <a:pPr algn="ctr"/>
            <a:r>
              <a:rPr lang="en-US" b="1" dirty="0"/>
              <a:t>Will we do any NCEA assessments in YEAR 11?</a:t>
            </a:r>
            <a:endParaRPr lang="en-US" sz="3100" dirty="0"/>
          </a:p>
        </p:txBody>
      </p:sp>
      <p:sp>
        <p:nvSpPr>
          <p:cNvPr id="3" name="Content Placeholder 2">
            <a:extLst>
              <a:ext uri="{FF2B5EF4-FFF2-40B4-BE49-F238E27FC236}">
                <a16:creationId xmlns:a16="http://schemas.microsoft.com/office/drawing/2014/main" id="{0BA89C51-13BC-4528-A3D5-4FAB20CF5A62}"/>
              </a:ext>
            </a:extLst>
          </p:cNvPr>
          <p:cNvSpPr>
            <a:spLocks noGrp="1"/>
          </p:cNvSpPr>
          <p:nvPr>
            <p:ph idx="1"/>
          </p:nvPr>
        </p:nvSpPr>
        <p:spPr>
          <a:xfrm>
            <a:off x="556181" y="2546575"/>
            <a:ext cx="10944519" cy="3722250"/>
          </a:xfrm>
        </p:spPr>
        <p:txBody>
          <a:bodyPr vert="horz" lIns="91440" tIns="45720" rIns="91440" bIns="45720" rtlCol="0" anchor="t">
            <a:normAutofit/>
          </a:bodyPr>
          <a:lstStyle/>
          <a:p>
            <a:pPr marL="457200" indent="-457200">
              <a:buFont typeface="+mj-lt"/>
              <a:buAutoNum type="arabicPeriod"/>
            </a:pPr>
            <a:r>
              <a:rPr lang="en-NZ" sz="2400" dirty="0">
                <a:effectLst/>
                <a:latin typeface="Calibri" panose="020F0502020204030204" pitchFamily="34" charset="0"/>
                <a:ea typeface="Calibri" panose="020F0502020204030204" pitchFamily="34" charset="0"/>
                <a:cs typeface="Calibri" panose="020F0502020204030204" pitchFamily="34" charset="0"/>
              </a:rPr>
              <a:t>Yes, you need to gain </a:t>
            </a:r>
            <a:r>
              <a:rPr lang="en-NZ" sz="2400" b="1" dirty="0">
                <a:effectLst/>
                <a:latin typeface="Calibri" panose="020F0502020204030204" pitchFamily="34" charset="0"/>
                <a:ea typeface="Calibri" panose="020F0502020204030204" pitchFamily="34" charset="0"/>
                <a:cs typeface="Calibri" panose="020F0502020204030204" pitchFamily="34" charset="0"/>
              </a:rPr>
              <a:t>10 numeracy credits and 10 literacy credits. </a:t>
            </a:r>
            <a:r>
              <a:rPr lang="en-NZ" sz="2400" dirty="0">
                <a:effectLst/>
                <a:latin typeface="Calibri" panose="020F0502020204030204" pitchFamily="34" charset="0"/>
                <a:ea typeface="Calibri" panose="020F0502020204030204" pitchFamily="34" charset="0"/>
                <a:cs typeface="Calibri" panose="020F0502020204030204" pitchFamily="34" charset="0"/>
              </a:rPr>
              <a:t>These are also needed for NCEA Level 2 and 3. </a:t>
            </a:r>
          </a:p>
          <a:p>
            <a:pPr marL="0" indent="0">
              <a:buNone/>
            </a:pPr>
            <a:r>
              <a:rPr lang="en-NZ" sz="2400" dirty="0">
                <a:effectLst/>
                <a:latin typeface="Calibri" panose="020F0502020204030204" pitchFamily="34" charset="0"/>
                <a:ea typeface="Calibri" panose="020F0502020204030204" pitchFamily="34" charset="0"/>
                <a:cs typeface="Calibri" panose="020F0502020204030204" pitchFamily="34" charset="0"/>
              </a:rPr>
              <a:t>	You can get your </a:t>
            </a:r>
            <a:r>
              <a:rPr lang="en-NZ" sz="2400" u="sng" dirty="0">
                <a:effectLst/>
                <a:latin typeface="Calibri" panose="020F0502020204030204" pitchFamily="34" charset="0"/>
                <a:ea typeface="Calibri" panose="020F0502020204030204" pitchFamily="34" charset="0"/>
                <a:cs typeface="Calibri" panose="020F0502020204030204" pitchFamily="34" charset="0"/>
              </a:rPr>
              <a:t>literacy</a:t>
            </a:r>
            <a:r>
              <a:rPr lang="en-NZ" sz="2400" dirty="0">
                <a:effectLst/>
                <a:latin typeface="Calibri" panose="020F0502020204030204" pitchFamily="34" charset="0"/>
                <a:ea typeface="Calibri" panose="020F0502020204030204" pitchFamily="34" charset="0"/>
                <a:cs typeface="Calibri" panose="020F0502020204030204" pitchFamily="34" charset="0"/>
              </a:rPr>
              <a:t> credits in </a:t>
            </a:r>
            <a:r>
              <a:rPr lang="en-NZ" sz="2400" u="sng" dirty="0">
                <a:effectLst/>
                <a:latin typeface="Calibri" panose="020F0502020204030204" pitchFamily="34" charset="0"/>
                <a:ea typeface="Calibri" panose="020F0502020204030204" pitchFamily="34" charset="0"/>
                <a:cs typeface="Calibri" panose="020F0502020204030204" pitchFamily="34" charset="0"/>
              </a:rPr>
              <a:t>English</a:t>
            </a:r>
            <a:r>
              <a:rPr lang="en-NZ" sz="2400" dirty="0">
                <a:effectLst/>
                <a:latin typeface="Calibri" panose="020F0502020204030204" pitchFamily="34" charset="0"/>
                <a:ea typeface="Calibri" panose="020F0502020204030204" pitchFamily="34" charset="0"/>
                <a:cs typeface="Calibri" panose="020F0502020204030204" pitchFamily="34" charset="0"/>
              </a:rPr>
              <a:t> and other courses. You can get your 	</a:t>
            </a:r>
            <a:r>
              <a:rPr lang="en-NZ" sz="2400" b="1" dirty="0">
                <a:effectLst/>
                <a:latin typeface="Calibri" panose="020F0502020204030204" pitchFamily="34" charset="0"/>
                <a:ea typeface="Calibri" panose="020F0502020204030204" pitchFamily="34" charset="0"/>
                <a:cs typeface="Calibri" panose="020F0502020204030204" pitchFamily="34" charset="0"/>
              </a:rPr>
              <a:t>numeracy</a:t>
            </a:r>
            <a:r>
              <a:rPr lang="en-NZ" sz="2400" dirty="0">
                <a:effectLst/>
                <a:latin typeface="Calibri" panose="020F0502020204030204" pitchFamily="34" charset="0"/>
                <a:ea typeface="Calibri" panose="020F0502020204030204" pitchFamily="34" charset="0"/>
                <a:cs typeface="Calibri" panose="020F0502020204030204" pitchFamily="34" charset="0"/>
              </a:rPr>
              <a:t> credits from mainly </a:t>
            </a:r>
            <a:r>
              <a:rPr lang="en-NZ" sz="2400" u="sng" dirty="0">
                <a:effectLst/>
                <a:latin typeface="Calibri" panose="020F0502020204030204" pitchFamily="34" charset="0"/>
                <a:ea typeface="Calibri" panose="020F0502020204030204" pitchFamily="34" charset="0"/>
                <a:cs typeface="Calibri" panose="020F0502020204030204" pitchFamily="34" charset="0"/>
              </a:rPr>
              <a:t>Maths</a:t>
            </a:r>
            <a:r>
              <a:rPr lang="en-NZ" sz="2400" dirty="0">
                <a:effectLst/>
                <a:latin typeface="Calibri" panose="020F0502020204030204" pitchFamily="34" charset="0"/>
                <a:ea typeface="Calibri" panose="020F0502020204030204" pitchFamily="34" charset="0"/>
                <a:cs typeface="Calibri" panose="020F0502020204030204" pitchFamily="34" charset="0"/>
              </a:rPr>
              <a:t> courses.</a:t>
            </a:r>
          </a:p>
          <a:p>
            <a:pPr marL="0" indent="0">
              <a:buNone/>
            </a:pPr>
            <a:endParaRPr lang="en-NZ" sz="24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NZ" sz="2400" dirty="0">
                <a:effectLst/>
                <a:latin typeface="Calibri" panose="020F0502020204030204" pitchFamily="34" charset="0"/>
                <a:ea typeface="Calibri" panose="020F0502020204030204" pitchFamily="34" charset="0"/>
                <a:cs typeface="Calibri" panose="020F0502020204030204" pitchFamily="34" charset="0"/>
              </a:rPr>
              <a:t>2. 	Some courses may have one NCEA assessment so that you get to understand how 	different courses will assess (test) you when you are in Year 12</a:t>
            </a:r>
            <a:r>
              <a:rPr lang="en-NZ" sz="2200" dirty="0">
                <a:effectLst/>
                <a:latin typeface="Calibri" panose="020F0502020204030204" pitchFamily="34" charset="0"/>
                <a:ea typeface="Calibri" panose="020F0502020204030204" pitchFamily="34" charset="0"/>
                <a:cs typeface="Calibri" panose="020F0502020204030204" pitchFamily="34" charset="0"/>
              </a:rPr>
              <a:t>.</a:t>
            </a:r>
            <a:endParaRPr lang="en-US" dirty="0"/>
          </a:p>
        </p:txBody>
      </p:sp>
      <p:pic>
        <p:nvPicPr>
          <p:cNvPr id="5" name="Picture 4" descr="A close up of a logo&#10;&#10;Description generated with very high confidence">
            <a:extLst>
              <a:ext uri="{FF2B5EF4-FFF2-40B4-BE49-F238E27FC236}">
                <a16:creationId xmlns:a16="http://schemas.microsoft.com/office/drawing/2014/main" id="{0B70ADF9-C43B-4360-8BFC-67E0AAF74CA2}"/>
              </a:ext>
            </a:extLst>
          </p:cNvPr>
          <p:cNvPicPr>
            <a:picLocks noChangeAspect="1"/>
          </p:cNvPicPr>
          <p:nvPr/>
        </p:nvPicPr>
        <p:blipFill>
          <a:blip r:embed="rId3"/>
          <a:stretch>
            <a:fillRect/>
          </a:stretch>
        </p:blipFill>
        <p:spPr>
          <a:xfrm>
            <a:off x="10198768" y="1859"/>
            <a:ext cx="1209174" cy="1346540"/>
          </a:xfrm>
          <a:prstGeom prst="rect">
            <a:avLst/>
          </a:prstGeom>
        </p:spPr>
      </p:pic>
    </p:spTree>
    <p:extLst>
      <p:ext uri="{BB962C8B-B14F-4D97-AF65-F5344CB8AC3E}">
        <p14:creationId xmlns:p14="http://schemas.microsoft.com/office/powerpoint/2010/main" val="4277959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23B31-4F9F-4615-8646-6B3C2CF2985B}"/>
              </a:ext>
            </a:extLst>
          </p:cNvPr>
          <p:cNvSpPr>
            <a:spLocks noGrp="1"/>
          </p:cNvSpPr>
          <p:nvPr>
            <p:ph type="title"/>
          </p:nvPr>
        </p:nvSpPr>
        <p:spPr>
          <a:xfrm>
            <a:off x="919783" y="1057416"/>
            <a:ext cx="8563582" cy="961260"/>
          </a:xfrm>
        </p:spPr>
        <p:txBody>
          <a:bodyPr>
            <a:normAutofit fontScale="90000"/>
          </a:bodyPr>
          <a:lstStyle/>
          <a:p>
            <a:pPr algn="ctr"/>
            <a:r>
              <a:rPr lang="en-US" b="1" dirty="0"/>
              <a:t>So what is compulsory in YEAR 11?</a:t>
            </a:r>
            <a:endParaRPr lang="en-US" sz="3100" dirty="0"/>
          </a:p>
        </p:txBody>
      </p:sp>
      <p:sp>
        <p:nvSpPr>
          <p:cNvPr id="3" name="Content Placeholder 2">
            <a:extLst>
              <a:ext uri="{FF2B5EF4-FFF2-40B4-BE49-F238E27FC236}">
                <a16:creationId xmlns:a16="http://schemas.microsoft.com/office/drawing/2014/main" id="{0BA89C51-13BC-4528-A3D5-4FAB20CF5A62}"/>
              </a:ext>
            </a:extLst>
          </p:cNvPr>
          <p:cNvSpPr>
            <a:spLocks noGrp="1"/>
          </p:cNvSpPr>
          <p:nvPr>
            <p:ph idx="1"/>
          </p:nvPr>
        </p:nvSpPr>
        <p:spPr>
          <a:xfrm>
            <a:off x="1304687" y="2556003"/>
            <a:ext cx="9384942" cy="2600459"/>
          </a:xfrm>
        </p:spPr>
        <p:txBody>
          <a:bodyPr vert="horz" lIns="91440" tIns="45720" rIns="91440" bIns="45720" rtlCol="0" anchor="t">
            <a:normAutofit/>
          </a:bodyPr>
          <a:lstStyle/>
          <a:p>
            <a:pPr marL="457200" indent="-457200">
              <a:buFont typeface="+mj-lt"/>
              <a:buAutoNum type="arabicPeriod"/>
            </a:pPr>
            <a:r>
              <a:rPr lang="en-NZ" sz="2400" dirty="0">
                <a:effectLst/>
                <a:latin typeface="Calibri" panose="020F0502020204030204" pitchFamily="34" charset="0"/>
                <a:ea typeface="Calibri" panose="020F0502020204030204" pitchFamily="34" charset="0"/>
                <a:cs typeface="Calibri" panose="020F0502020204030204" pitchFamily="34" charset="0"/>
              </a:rPr>
              <a:t>TWO English courses to help you get your 10 literacy credits</a:t>
            </a:r>
          </a:p>
          <a:p>
            <a:pPr marL="457200" indent="-457200">
              <a:buFont typeface="+mj-lt"/>
              <a:buAutoNum type="arabicPeriod"/>
            </a:pPr>
            <a:endParaRPr lang="en-NZ" sz="2400" dirty="0">
              <a:effectLst/>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NZ" sz="2400" dirty="0">
                <a:effectLst/>
                <a:latin typeface="Calibri" panose="020F0502020204030204" pitchFamily="34" charset="0"/>
                <a:ea typeface="Calibri" panose="020F0502020204030204" pitchFamily="34" charset="0"/>
                <a:cs typeface="Calibri" panose="020F0502020204030204" pitchFamily="34" charset="0"/>
              </a:rPr>
              <a:t>TWO Maths courses to help you get your 10 numeracy credits </a:t>
            </a:r>
          </a:p>
          <a:p>
            <a:pPr marL="457200" indent="-457200">
              <a:buFont typeface="+mj-lt"/>
              <a:buAutoNum type="arabicPeriod"/>
            </a:pPr>
            <a:endParaRPr lang="en-NZ" sz="2400" dirty="0">
              <a:effectLst/>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NZ" sz="2400" dirty="0">
                <a:effectLst/>
                <a:latin typeface="Calibri" panose="020F0502020204030204" pitchFamily="34" charset="0"/>
                <a:ea typeface="Calibri" panose="020F0502020204030204" pitchFamily="34" charset="0"/>
                <a:cs typeface="Calibri" panose="020F0502020204030204" pitchFamily="34" charset="0"/>
              </a:rPr>
              <a:t>Science isn’t compulsory but it is strongly recommended.</a:t>
            </a:r>
            <a:endParaRPr lang="en-US" sz="2400" dirty="0"/>
          </a:p>
          <a:p>
            <a:endParaRPr lang="en-US" dirty="0"/>
          </a:p>
        </p:txBody>
      </p:sp>
      <p:pic>
        <p:nvPicPr>
          <p:cNvPr id="5" name="Picture 4" descr="A close up of a logo&#10;&#10;Description generated with very high confidence">
            <a:extLst>
              <a:ext uri="{FF2B5EF4-FFF2-40B4-BE49-F238E27FC236}">
                <a16:creationId xmlns:a16="http://schemas.microsoft.com/office/drawing/2014/main" id="{FCC29763-C02B-4ECA-BD76-48ADE530EFEC}"/>
              </a:ext>
            </a:extLst>
          </p:cNvPr>
          <p:cNvPicPr>
            <a:picLocks noChangeAspect="1"/>
          </p:cNvPicPr>
          <p:nvPr/>
        </p:nvPicPr>
        <p:blipFill>
          <a:blip r:embed="rId2"/>
          <a:stretch>
            <a:fillRect/>
          </a:stretch>
        </p:blipFill>
        <p:spPr>
          <a:xfrm>
            <a:off x="10198768" y="1859"/>
            <a:ext cx="1209174" cy="1346540"/>
          </a:xfrm>
          <a:prstGeom prst="rect">
            <a:avLst/>
          </a:prstGeom>
        </p:spPr>
      </p:pic>
    </p:spTree>
    <p:extLst>
      <p:ext uri="{BB962C8B-B14F-4D97-AF65-F5344CB8AC3E}">
        <p14:creationId xmlns:p14="http://schemas.microsoft.com/office/powerpoint/2010/main" val="2273535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23B31-4F9F-4615-8646-6B3C2CF2985B}"/>
              </a:ext>
            </a:extLst>
          </p:cNvPr>
          <p:cNvSpPr>
            <a:spLocks noGrp="1"/>
          </p:cNvSpPr>
          <p:nvPr>
            <p:ph type="title"/>
          </p:nvPr>
        </p:nvSpPr>
        <p:spPr>
          <a:xfrm>
            <a:off x="861199" y="1717291"/>
            <a:ext cx="9942156" cy="961260"/>
          </a:xfrm>
        </p:spPr>
        <p:txBody>
          <a:bodyPr>
            <a:normAutofit fontScale="90000"/>
          </a:bodyPr>
          <a:lstStyle/>
          <a:p>
            <a:pPr algn="ctr"/>
            <a:r>
              <a:rPr lang="en-US" b="1" dirty="0"/>
              <a:t>So what do we get to choose in Year 11?</a:t>
            </a:r>
            <a:endParaRPr lang="en-US" sz="3100" dirty="0"/>
          </a:p>
        </p:txBody>
      </p:sp>
      <p:sp>
        <p:nvSpPr>
          <p:cNvPr id="3" name="Content Placeholder 2">
            <a:extLst>
              <a:ext uri="{FF2B5EF4-FFF2-40B4-BE49-F238E27FC236}">
                <a16:creationId xmlns:a16="http://schemas.microsoft.com/office/drawing/2014/main" id="{0BA89C51-13BC-4528-A3D5-4FAB20CF5A62}"/>
              </a:ext>
            </a:extLst>
          </p:cNvPr>
          <p:cNvSpPr>
            <a:spLocks noGrp="1"/>
          </p:cNvSpPr>
          <p:nvPr>
            <p:ph idx="1"/>
          </p:nvPr>
        </p:nvSpPr>
        <p:spPr>
          <a:xfrm>
            <a:off x="1304687" y="2556003"/>
            <a:ext cx="9384942" cy="2440203"/>
          </a:xfrm>
        </p:spPr>
        <p:txBody>
          <a:bodyPr vert="horz" lIns="91440" tIns="45720" rIns="91440" bIns="45720" rtlCol="0" anchor="t">
            <a:normAutofit/>
          </a:bodyPr>
          <a:lstStyle/>
          <a:p>
            <a:endParaRPr lang="en-US" dirty="0"/>
          </a:p>
          <a:p>
            <a:pPr marL="0" indent="0">
              <a:buNone/>
            </a:pPr>
            <a:r>
              <a:rPr lang="en-US" dirty="0"/>
              <a:t>  </a:t>
            </a:r>
            <a:endParaRPr lang="en-US" sz="2800" dirty="0"/>
          </a:p>
          <a:p>
            <a:r>
              <a:rPr lang="en-NZ" sz="2400" dirty="0">
                <a:effectLst/>
                <a:latin typeface="Calibri" panose="020F0502020204030204" pitchFamily="34" charset="0"/>
                <a:ea typeface="Calibri" panose="020F0502020204030204" pitchFamily="34" charset="0"/>
                <a:cs typeface="Calibri" panose="020F0502020204030204" pitchFamily="34" charset="0"/>
              </a:rPr>
              <a:t>In addition to TWO English and Maths courses you get to choose EIGHT other semester courses, so 12 semester courses in total.</a:t>
            </a:r>
          </a:p>
          <a:p>
            <a:pPr marL="0" indent="0">
              <a:buNone/>
            </a:pPr>
            <a:endParaRPr lang="en-US" sz="3200" dirty="0"/>
          </a:p>
          <a:p>
            <a:pPr marL="457200" indent="-457200">
              <a:buFont typeface="+mj-lt"/>
              <a:buAutoNum type="arabicPeriod"/>
            </a:pPr>
            <a:endParaRPr lang="en-US" dirty="0"/>
          </a:p>
        </p:txBody>
      </p:sp>
      <p:pic>
        <p:nvPicPr>
          <p:cNvPr id="5" name="Picture 4" descr="A close up of a logo&#10;&#10;Description generated with very high confidence">
            <a:extLst>
              <a:ext uri="{FF2B5EF4-FFF2-40B4-BE49-F238E27FC236}">
                <a16:creationId xmlns:a16="http://schemas.microsoft.com/office/drawing/2014/main" id="{784022E2-1BFD-4027-889A-D572BBCF37D3}"/>
              </a:ext>
            </a:extLst>
          </p:cNvPr>
          <p:cNvPicPr>
            <a:picLocks noChangeAspect="1"/>
          </p:cNvPicPr>
          <p:nvPr/>
        </p:nvPicPr>
        <p:blipFill>
          <a:blip r:embed="rId3"/>
          <a:stretch>
            <a:fillRect/>
          </a:stretch>
        </p:blipFill>
        <p:spPr>
          <a:xfrm>
            <a:off x="10198768" y="1859"/>
            <a:ext cx="1209174" cy="1346540"/>
          </a:xfrm>
          <a:prstGeom prst="rect">
            <a:avLst/>
          </a:prstGeom>
        </p:spPr>
      </p:pic>
    </p:spTree>
    <p:extLst>
      <p:ext uri="{BB962C8B-B14F-4D97-AF65-F5344CB8AC3E}">
        <p14:creationId xmlns:p14="http://schemas.microsoft.com/office/powerpoint/2010/main" val="3520492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9105" y="1857744"/>
            <a:ext cx="11537006" cy="800219"/>
          </a:xfrm>
          <a:prstGeom prst="rect">
            <a:avLst/>
          </a:prstGeom>
        </p:spPr>
        <p:txBody>
          <a:bodyPr wrap="square">
            <a:spAutoFit/>
          </a:bodyPr>
          <a:lstStyle/>
          <a:p>
            <a:r>
              <a:rPr lang="en-US" sz="2800" b="1" dirty="0"/>
              <a:t> </a:t>
            </a:r>
          </a:p>
          <a:p>
            <a:endParaRPr lang="en-NZ" dirty="0"/>
          </a:p>
        </p:txBody>
      </p:sp>
      <p:sp>
        <p:nvSpPr>
          <p:cNvPr id="2" name="Rectangle 1">
            <a:extLst>
              <a:ext uri="{FF2B5EF4-FFF2-40B4-BE49-F238E27FC236}">
                <a16:creationId xmlns:a16="http://schemas.microsoft.com/office/drawing/2014/main" id="{4284F141-4169-47D6-91EA-AB2CFF9847F4}"/>
              </a:ext>
            </a:extLst>
          </p:cNvPr>
          <p:cNvSpPr/>
          <p:nvPr/>
        </p:nvSpPr>
        <p:spPr>
          <a:xfrm>
            <a:off x="1297779" y="481039"/>
            <a:ext cx="8372475" cy="1569660"/>
          </a:xfrm>
          <a:prstGeom prst="rect">
            <a:avLst/>
          </a:prstGeom>
        </p:spPr>
        <p:txBody>
          <a:bodyPr wrap="square">
            <a:spAutoFit/>
          </a:bodyPr>
          <a:lstStyle/>
          <a:p>
            <a:r>
              <a:rPr lang="en-NZ" sz="2000" b="1" dirty="0">
                <a:latin typeface="Calibri" panose="020F0502020204030204" pitchFamily="34" charset="0"/>
                <a:cs typeface="Calibri" panose="020F0502020204030204" pitchFamily="34" charset="0"/>
              </a:rPr>
              <a:t>Scenario One:</a:t>
            </a:r>
          </a:p>
          <a:p>
            <a:r>
              <a:rPr lang="en-NZ" sz="2000" dirty="0">
                <a:latin typeface="Calibri" panose="020F0502020204030204" pitchFamily="34" charset="0"/>
                <a:cs typeface="Calibri" panose="020F0502020204030204" pitchFamily="34" charset="0"/>
              </a:rPr>
              <a:t>Most courses are year long courses due to taking two semesters from the same subject area. There are also two single semester courses for some variety and interest. Suited to students who have a particular future pathways </a:t>
            </a:r>
            <a:r>
              <a:rPr lang="en-NZ" sz="1600" dirty="0">
                <a:latin typeface="Calibri" panose="020F0502020204030204" pitchFamily="34" charset="0"/>
                <a:cs typeface="Calibri" panose="020F0502020204030204" pitchFamily="34" charset="0"/>
              </a:rPr>
              <a:t>in mind.</a:t>
            </a:r>
          </a:p>
          <a:p>
            <a:endParaRPr lang="en-NZ" sz="1600" dirty="0">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E93D52C3-15EB-463A-915F-2E17DC48627A}"/>
              </a:ext>
            </a:extLst>
          </p:cNvPr>
          <p:cNvGraphicFramePr>
            <a:graphicFrameLocks noGrp="1"/>
          </p:cNvGraphicFramePr>
          <p:nvPr>
            <p:extLst>
              <p:ext uri="{D42A27DB-BD31-4B8C-83A1-F6EECF244321}">
                <p14:modId xmlns:p14="http://schemas.microsoft.com/office/powerpoint/2010/main" val="2471649906"/>
              </p:ext>
            </p:extLst>
          </p:nvPr>
        </p:nvGraphicFramePr>
        <p:xfrm>
          <a:off x="1979336" y="2257853"/>
          <a:ext cx="6391073" cy="3579778"/>
        </p:xfrm>
        <a:graphic>
          <a:graphicData uri="http://schemas.openxmlformats.org/drawingml/2006/table">
            <a:tbl>
              <a:tblPr firstRow="1" bandRow="1">
                <a:tableStyleId>{5C22544A-7EE6-4342-B048-85BDC9FD1C3A}</a:tableStyleId>
              </a:tblPr>
              <a:tblGrid>
                <a:gridCol w="3021921">
                  <a:extLst>
                    <a:ext uri="{9D8B030D-6E8A-4147-A177-3AD203B41FA5}">
                      <a16:colId xmlns:a16="http://schemas.microsoft.com/office/drawing/2014/main" val="3362581092"/>
                    </a:ext>
                  </a:extLst>
                </a:gridCol>
                <a:gridCol w="3369152">
                  <a:extLst>
                    <a:ext uri="{9D8B030D-6E8A-4147-A177-3AD203B41FA5}">
                      <a16:colId xmlns:a16="http://schemas.microsoft.com/office/drawing/2014/main" val="3640177291"/>
                    </a:ext>
                  </a:extLst>
                </a:gridCol>
              </a:tblGrid>
              <a:tr h="457805">
                <a:tc>
                  <a:txBody>
                    <a:bodyPr/>
                    <a:lstStyle/>
                    <a:p>
                      <a:pPr algn="ctr"/>
                      <a:r>
                        <a:rPr lang="en-NZ" dirty="0"/>
                        <a:t>Semester 1</a:t>
                      </a:r>
                    </a:p>
                  </a:txBody>
                  <a:tcPr>
                    <a:solidFill>
                      <a:srgbClr val="00B0F0"/>
                    </a:solidFill>
                  </a:tcPr>
                </a:tc>
                <a:tc>
                  <a:txBody>
                    <a:bodyPr/>
                    <a:lstStyle/>
                    <a:p>
                      <a:pPr algn="ctr"/>
                      <a:r>
                        <a:rPr lang="en-NZ" dirty="0"/>
                        <a:t>Semester 2</a:t>
                      </a:r>
                    </a:p>
                  </a:txBody>
                  <a:tcPr>
                    <a:solidFill>
                      <a:srgbClr val="00B0F0"/>
                    </a:solidFill>
                  </a:tcPr>
                </a:tc>
                <a:extLst>
                  <a:ext uri="{0D108BD9-81ED-4DB2-BD59-A6C34878D82A}">
                    <a16:rowId xmlns:a16="http://schemas.microsoft.com/office/drawing/2014/main" val="1238896508"/>
                  </a:ext>
                </a:extLst>
              </a:tr>
              <a:tr h="464163">
                <a:tc>
                  <a:txBody>
                    <a:bodyPr/>
                    <a:lstStyle/>
                    <a:p>
                      <a:r>
                        <a:rPr lang="en-NZ" dirty="0"/>
                        <a:t>Maths -  Algebra</a:t>
                      </a:r>
                    </a:p>
                  </a:txBody>
                  <a:tcPr>
                    <a:solidFill>
                      <a:srgbClr val="FFC000"/>
                    </a:solidFill>
                  </a:tcPr>
                </a:tc>
                <a:tc>
                  <a:txBody>
                    <a:bodyPr/>
                    <a:lstStyle/>
                    <a:p>
                      <a:r>
                        <a:rPr lang="en-NZ" dirty="0"/>
                        <a:t>Maths – Statistical Enquiry</a:t>
                      </a:r>
                    </a:p>
                  </a:txBody>
                  <a:tcPr>
                    <a:solidFill>
                      <a:srgbClr val="FFC000"/>
                    </a:solidFill>
                  </a:tcPr>
                </a:tc>
                <a:extLst>
                  <a:ext uri="{0D108BD9-81ED-4DB2-BD59-A6C34878D82A}">
                    <a16:rowId xmlns:a16="http://schemas.microsoft.com/office/drawing/2014/main" val="1473417229"/>
                  </a:ext>
                </a:extLst>
              </a:tr>
              <a:tr h="464163">
                <a:tc>
                  <a:txBody>
                    <a:bodyPr/>
                    <a:lstStyle/>
                    <a:p>
                      <a:r>
                        <a:rPr lang="en-NZ" dirty="0"/>
                        <a:t>English - Writing</a:t>
                      </a:r>
                    </a:p>
                  </a:txBody>
                  <a:tcPr>
                    <a:solidFill>
                      <a:srgbClr val="FFC000"/>
                    </a:solidFill>
                  </a:tcPr>
                </a:tc>
                <a:tc>
                  <a:txBody>
                    <a:bodyPr/>
                    <a:lstStyle/>
                    <a:p>
                      <a:r>
                        <a:rPr lang="en-NZ" dirty="0"/>
                        <a:t>English -  Reading</a:t>
                      </a:r>
                    </a:p>
                  </a:txBody>
                  <a:tcPr>
                    <a:solidFill>
                      <a:srgbClr val="FFC000"/>
                    </a:solidFill>
                  </a:tcPr>
                </a:tc>
                <a:extLst>
                  <a:ext uri="{0D108BD9-81ED-4DB2-BD59-A6C34878D82A}">
                    <a16:rowId xmlns:a16="http://schemas.microsoft.com/office/drawing/2014/main" val="1560638515"/>
                  </a:ext>
                </a:extLst>
              </a:tr>
              <a:tr h="464163">
                <a:tc>
                  <a:txBody>
                    <a:bodyPr/>
                    <a:lstStyle/>
                    <a:p>
                      <a:r>
                        <a:rPr lang="en-NZ" dirty="0"/>
                        <a:t>Human Biology part 1</a:t>
                      </a:r>
                    </a:p>
                  </a:txBody>
                  <a:tcPr/>
                </a:tc>
                <a:tc>
                  <a:txBody>
                    <a:bodyPr/>
                    <a:lstStyle/>
                    <a:p>
                      <a:r>
                        <a:rPr lang="en-NZ" dirty="0"/>
                        <a:t>Human Biology part 2</a:t>
                      </a:r>
                    </a:p>
                  </a:txBody>
                  <a:tcPr/>
                </a:tc>
                <a:extLst>
                  <a:ext uri="{0D108BD9-81ED-4DB2-BD59-A6C34878D82A}">
                    <a16:rowId xmlns:a16="http://schemas.microsoft.com/office/drawing/2014/main" val="2664355964"/>
                  </a:ext>
                </a:extLst>
              </a:tr>
              <a:tr h="464163">
                <a:tc>
                  <a:txBody>
                    <a:bodyPr/>
                    <a:lstStyle/>
                    <a:p>
                      <a:r>
                        <a:rPr lang="en-NZ" dirty="0"/>
                        <a:t>Physical Science part 1</a:t>
                      </a:r>
                    </a:p>
                  </a:txBody>
                  <a:tcPr/>
                </a:tc>
                <a:tc>
                  <a:txBody>
                    <a:bodyPr/>
                    <a:lstStyle/>
                    <a:p>
                      <a:r>
                        <a:rPr lang="en-NZ" dirty="0"/>
                        <a:t>Physical Science part 2</a:t>
                      </a:r>
                    </a:p>
                  </a:txBody>
                  <a:tcPr/>
                </a:tc>
                <a:extLst>
                  <a:ext uri="{0D108BD9-81ED-4DB2-BD59-A6C34878D82A}">
                    <a16:rowId xmlns:a16="http://schemas.microsoft.com/office/drawing/2014/main" val="2420343193"/>
                  </a:ext>
                </a:extLst>
              </a:tr>
              <a:tr h="464163">
                <a:tc>
                  <a:txBody>
                    <a:bodyPr/>
                    <a:lstStyle/>
                    <a:p>
                      <a:r>
                        <a:rPr lang="en-NZ" dirty="0"/>
                        <a:t>History - War</a:t>
                      </a:r>
                    </a:p>
                  </a:txBody>
                  <a:tcPr/>
                </a:tc>
                <a:tc>
                  <a:txBody>
                    <a:bodyPr/>
                    <a:lstStyle/>
                    <a:p>
                      <a:r>
                        <a:rPr lang="en-NZ" dirty="0"/>
                        <a:t>History – Black civil rights</a:t>
                      </a:r>
                    </a:p>
                  </a:txBody>
                  <a:tcPr/>
                </a:tc>
                <a:extLst>
                  <a:ext uri="{0D108BD9-81ED-4DB2-BD59-A6C34878D82A}">
                    <a16:rowId xmlns:a16="http://schemas.microsoft.com/office/drawing/2014/main" val="3928458927"/>
                  </a:ext>
                </a:extLst>
              </a:tr>
              <a:tr h="801158">
                <a:tc>
                  <a:txBody>
                    <a:bodyPr/>
                    <a:lstStyle/>
                    <a:p>
                      <a:r>
                        <a:rPr lang="en-NZ" dirty="0"/>
                        <a:t>German - introduction</a:t>
                      </a:r>
                    </a:p>
                  </a:txBody>
                  <a:tcPr/>
                </a:tc>
                <a:tc>
                  <a:txBody>
                    <a:bodyPr/>
                    <a:lstStyle/>
                    <a:p>
                      <a:r>
                        <a:rPr lang="en-NZ" dirty="0"/>
                        <a:t>Independent Learning Programme</a:t>
                      </a:r>
                    </a:p>
                  </a:txBody>
                  <a:tcPr/>
                </a:tc>
                <a:extLst>
                  <a:ext uri="{0D108BD9-81ED-4DB2-BD59-A6C34878D82A}">
                    <a16:rowId xmlns:a16="http://schemas.microsoft.com/office/drawing/2014/main" val="123080654"/>
                  </a:ext>
                </a:extLst>
              </a:tr>
            </a:tbl>
          </a:graphicData>
        </a:graphic>
      </p:graphicFrame>
      <p:pic>
        <p:nvPicPr>
          <p:cNvPr id="7" name="Picture 6" descr="A close up of a logo&#10;&#10;Description generated with very high confidence">
            <a:extLst>
              <a:ext uri="{FF2B5EF4-FFF2-40B4-BE49-F238E27FC236}">
                <a16:creationId xmlns:a16="http://schemas.microsoft.com/office/drawing/2014/main" id="{418F3B3D-8704-44F2-8F6E-311A4122C1AB}"/>
              </a:ext>
            </a:extLst>
          </p:cNvPr>
          <p:cNvPicPr>
            <a:picLocks noChangeAspect="1"/>
          </p:cNvPicPr>
          <p:nvPr/>
        </p:nvPicPr>
        <p:blipFill>
          <a:blip r:embed="rId3"/>
          <a:stretch>
            <a:fillRect/>
          </a:stretch>
        </p:blipFill>
        <p:spPr>
          <a:xfrm>
            <a:off x="10198768" y="1859"/>
            <a:ext cx="1209174" cy="1346540"/>
          </a:xfrm>
          <a:prstGeom prst="rect">
            <a:avLst/>
          </a:prstGeom>
        </p:spPr>
      </p:pic>
    </p:spTree>
    <p:extLst>
      <p:ext uri="{BB962C8B-B14F-4D97-AF65-F5344CB8AC3E}">
        <p14:creationId xmlns:p14="http://schemas.microsoft.com/office/powerpoint/2010/main" val="1214652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1957C3BC-8E4A-4ECD-A121-3725F5C2B760}"/>
              </a:ext>
            </a:extLst>
          </p:cNvPr>
          <p:cNvGraphicFramePr>
            <a:graphicFrameLocks noGrp="1"/>
          </p:cNvGraphicFramePr>
          <p:nvPr>
            <p:extLst>
              <p:ext uri="{D42A27DB-BD31-4B8C-83A1-F6EECF244321}">
                <p14:modId xmlns:p14="http://schemas.microsoft.com/office/powerpoint/2010/main" val="2868747730"/>
              </p:ext>
            </p:extLst>
          </p:nvPr>
        </p:nvGraphicFramePr>
        <p:xfrm>
          <a:off x="2129540" y="2355007"/>
          <a:ext cx="6991753" cy="3579778"/>
        </p:xfrm>
        <a:graphic>
          <a:graphicData uri="http://schemas.openxmlformats.org/drawingml/2006/table">
            <a:tbl>
              <a:tblPr firstRow="1" bandRow="1">
                <a:tableStyleId>{5C22544A-7EE6-4342-B048-85BDC9FD1C3A}</a:tableStyleId>
              </a:tblPr>
              <a:tblGrid>
                <a:gridCol w="3605530">
                  <a:extLst>
                    <a:ext uri="{9D8B030D-6E8A-4147-A177-3AD203B41FA5}">
                      <a16:colId xmlns:a16="http://schemas.microsoft.com/office/drawing/2014/main" val="3362581092"/>
                    </a:ext>
                  </a:extLst>
                </a:gridCol>
                <a:gridCol w="3386223">
                  <a:extLst>
                    <a:ext uri="{9D8B030D-6E8A-4147-A177-3AD203B41FA5}">
                      <a16:colId xmlns:a16="http://schemas.microsoft.com/office/drawing/2014/main" val="3640177291"/>
                    </a:ext>
                  </a:extLst>
                </a:gridCol>
              </a:tblGrid>
              <a:tr h="457805">
                <a:tc>
                  <a:txBody>
                    <a:bodyPr/>
                    <a:lstStyle/>
                    <a:p>
                      <a:pPr algn="ctr"/>
                      <a:r>
                        <a:rPr lang="en-NZ" dirty="0"/>
                        <a:t>Semester 1</a:t>
                      </a:r>
                    </a:p>
                  </a:txBody>
                  <a:tcPr>
                    <a:solidFill>
                      <a:srgbClr val="00B0F0"/>
                    </a:solidFill>
                  </a:tcPr>
                </a:tc>
                <a:tc>
                  <a:txBody>
                    <a:bodyPr/>
                    <a:lstStyle/>
                    <a:p>
                      <a:pPr algn="ctr"/>
                      <a:r>
                        <a:rPr lang="en-NZ" dirty="0"/>
                        <a:t>Semester 2</a:t>
                      </a:r>
                    </a:p>
                  </a:txBody>
                  <a:tcPr>
                    <a:solidFill>
                      <a:srgbClr val="00B0F0"/>
                    </a:solidFill>
                  </a:tcPr>
                </a:tc>
                <a:extLst>
                  <a:ext uri="{0D108BD9-81ED-4DB2-BD59-A6C34878D82A}">
                    <a16:rowId xmlns:a16="http://schemas.microsoft.com/office/drawing/2014/main" val="1238896508"/>
                  </a:ext>
                </a:extLst>
              </a:tr>
              <a:tr h="464163">
                <a:tc>
                  <a:txBody>
                    <a:bodyPr/>
                    <a:lstStyle/>
                    <a:p>
                      <a:r>
                        <a:rPr lang="en-NZ" dirty="0"/>
                        <a:t>Maths – Geometry Techniques</a:t>
                      </a:r>
                    </a:p>
                  </a:txBody>
                  <a:tcPr>
                    <a:solidFill>
                      <a:srgbClr val="FFC000"/>
                    </a:solidFill>
                  </a:tcPr>
                </a:tc>
                <a:tc>
                  <a:txBody>
                    <a:bodyPr/>
                    <a:lstStyle/>
                    <a:p>
                      <a:r>
                        <a:rPr lang="en-NZ" dirty="0"/>
                        <a:t>Maths – Statistical Processes</a:t>
                      </a:r>
                    </a:p>
                  </a:txBody>
                  <a:tcPr>
                    <a:solidFill>
                      <a:srgbClr val="FFC000"/>
                    </a:solidFill>
                  </a:tcPr>
                </a:tc>
                <a:extLst>
                  <a:ext uri="{0D108BD9-81ED-4DB2-BD59-A6C34878D82A}">
                    <a16:rowId xmlns:a16="http://schemas.microsoft.com/office/drawing/2014/main" val="1473417229"/>
                  </a:ext>
                </a:extLst>
              </a:tr>
              <a:tr h="464163">
                <a:tc>
                  <a:txBody>
                    <a:bodyPr/>
                    <a:lstStyle/>
                    <a:p>
                      <a:r>
                        <a:rPr lang="en-NZ" dirty="0"/>
                        <a:t>English – Myths &amp; Legends</a:t>
                      </a:r>
                    </a:p>
                  </a:txBody>
                  <a:tcPr>
                    <a:solidFill>
                      <a:srgbClr val="FFC000"/>
                    </a:solidFill>
                  </a:tcPr>
                </a:tc>
                <a:tc>
                  <a:txBody>
                    <a:bodyPr/>
                    <a:lstStyle/>
                    <a:p>
                      <a:r>
                        <a:rPr lang="en-NZ" dirty="0"/>
                        <a:t>English – The Art of War</a:t>
                      </a:r>
                    </a:p>
                  </a:txBody>
                  <a:tcPr>
                    <a:solidFill>
                      <a:srgbClr val="FFC000"/>
                    </a:solidFill>
                  </a:tcPr>
                </a:tc>
                <a:extLst>
                  <a:ext uri="{0D108BD9-81ED-4DB2-BD59-A6C34878D82A}">
                    <a16:rowId xmlns:a16="http://schemas.microsoft.com/office/drawing/2014/main" val="1560638515"/>
                  </a:ext>
                </a:extLst>
              </a:tr>
              <a:tr h="464163">
                <a:tc>
                  <a:txBody>
                    <a:bodyPr/>
                    <a:lstStyle/>
                    <a:p>
                      <a:r>
                        <a:rPr lang="en-NZ" dirty="0"/>
                        <a:t>Human Biology part 1</a:t>
                      </a:r>
                    </a:p>
                  </a:txBody>
                  <a:tcPr/>
                </a:tc>
                <a:tc>
                  <a:txBody>
                    <a:bodyPr/>
                    <a:lstStyle/>
                    <a:p>
                      <a:r>
                        <a:rPr lang="en-NZ" dirty="0"/>
                        <a:t>Earth and Space Science</a:t>
                      </a:r>
                    </a:p>
                  </a:txBody>
                  <a:tcPr/>
                </a:tc>
                <a:extLst>
                  <a:ext uri="{0D108BD9-81ED-4DB2-BD59-A6C34878D82A}">
                    <a16:rowId xmlns:a16="http://schemas.microsoft.com/office/drawing/2014/main" val="2664355964"/>
                  </a:ext>
                </a:extLst>
              </a:tr>
              <a:tr h="464163">
                <a:tc>
                  <a:txBody>
                    <a:bodyPr/>
                    <a:lstStyle/>
                    <a:p>
                      <a:r>
                        <a:rPr lang="en-NZ" dirty="0"/>
                        <a:t>Art part 1</a:t>
                      </a:r>
                    </a:p>
                  </a:txBody>
                  <a:tcPr/>
                </a:tc>
                <a:tc>
                  <a:txBody>
                    <a:bodyPr/>
                    <a:lstStyle/>
                    <a:p>
                      <a:r>
                        <a:rPr lang="en-NZ" dirty="0"/>
                        <a:t>Art part 2</a:t>
                      </a:r>
                    </a:p>
                  </a:txBody>
                  <a:tcPr/>
                </a:tc>
                <a:extLst>
                  <a:ext uri="{0D108BD9-81ED-4DB2-BD59-A6C34878D82A}">
                    <a16:rowId xmlns:a16="http://schemas.microsoft.com/office/drawing/2014/main" val="2420343193"/>
                  </a:ext>
                </a:extLst>
              </a:tr>
              <a:tr h="464163">
                <a:tc>
                  <a:txBody>
                    <a:bodyPr/>
                    <a:lstStyle/>
                    <a:p>
                      <a:r>
                        <a:rPr lang="en-NZ" dirty="0"/>
                        <a:t>Social Studies </a:t>
                      </a:r>
                    </a:p>
                  </a:txBody>
                  <a:tcPr/>
                </a:tc>
                <a:tc>
                  <a:txBody>
                    <a:bodyPr/>
                    <a:lstStyle/>
                    <a:p>
                      <a:r>
                        <a:rPr lang="en-NZ" dirty="0"/>
                        <a:t>Drama</a:t>
                      </a:r>
                    </a:p>
                  </a:txBody>
                  <a:tcPr/>
                </a:tc>
                <a:extLst>
                  <a:ext uri="{0D108BD9-81ED-4DB2-BD59-A6C34878D82A}">
                    <a16:rowId xmlns:a16="http://schemas.microsoft.com/office/drawing/2014/main" val="3928458927"/>
                  </a:ext>
                </a:extLst>
              </a:tr>
              <a:tr h="801158">
                <a:tc>
                  <a:txBody>
                    <a:bodyPr/>
                    <a:lstStyle/>
                    <a:p>
                      <a:r>
                        <a:rPr lang="en-NZ" dirty="0"/>
                        <a:t>Maori Performing Arts</a:t>
                      </a:r>
                    </a:p>
                  </a:txBody>
                  <a:tcPr/>
                </a:tc>
                <a:tc>
                  <a:txBody>
                    <a:bodyPr/>
                    <a:lstStyle/>
                    <a:p>
                      <a:r>
                        <a:rPr lang="en-NZ" dirty="0"/>
                        <a:t>Digital technologies</a:t>
                      </a:r>
                    </a:p>
                  </a:txBody>
                  <a:tcPr/>
                </a:tc>
                <a:extLst>
                  <a:ext uri="{0D108BD9-81ED-4DB2-BD59-A6C34878D82A}">
                    <a16:rowId xmlns:a16="http://schemas.microsoft.com/office/drawing/2014/main" val="123080654"/>
                  </a:ext>
                </a:extLst>
              </a:tr>
            </a:tbl>
          </a:graphicData>
        </a:graphic>
      </p:graphicFrame>
      <p:sp>
        <p:nvSpPr>
          <p:cNvPr id="8" name="Rectangle 7">
            <a:extLst>
              <a:ext uri="{FF2B5EF4-FFF2-40B4-BE49-F238E27FC236}">
                <a16:creationId xmlns:a16="http://schemas.microsoft.com/office/drawing/2014/main" id="{4DF57C4B-7DC3-4C25-92BB-90CEA3F065CE}"/>
              </a:ext>
            </a:extLst>
          </p:cNvPr>
          <p:cNvSpPr/>
          <p:nvPr/>
        </p:nvSpPr>
        <p:spPr>
          <a:xfrm>
            <a:off x="1439180" y="314226"/>
            <a:ext cx="8372475" cy="1631216"/>
          </a:xfrm>
          <a:prstGeom prst="rect">
            <a:avLst/>
          </a:prstGeom>
        </p:spPr>
        <p:txBody>
          <a:bodyPr wrap="square">
            <a:spAutoFit/>
          </a:bodyPr>
          <a:lstStyle/>
          <a:p>
            <a:r>
              <a:rPr lang="en-NZ" sz="2000" b="1" dirty="0">
                <a:latin typeface="Calibri" panose="020F0502020204030204" pitchFamily="34" charset="0"/>
                <a:cs typeface="Calibri" panose="020F0502020204030204" pitchFamily="34" charset="0"/>
              </a:rPr>
              <a:t>Scenario Two:</a:t>
            </a:r>
          </a:p>
          <a:p>
            <a:r>
              <a:rPr lang="en-NZ" sz="2000" dirty="0">
                <a:latin typeface="Calibri" panose="020F0502020204030204" pitchFamily="34" charset="0"/>
                <a:cs typeface="Calibri" panose="020F0502020204030204" pitchFamily="34" charset="0"/>
              </a:rPr>
              <a:t>A combination of year long courses, due to taking two semesters from the same subject area, and a mixture of single semester courses to provide greater variety and interest. Suited to students wanting to keep their options open for future pathways.</a:t>
            </a:r>
          </a:p>
        </p:txBody>
      </p:sp>
      <p:pic>
        <p:nvPicPr>
          <p:cNvPr id="3" name="Picture 2" descr="A close up of a logo&#10;&#10;Description generated with very high confidence">
            <a:extLst>
              <a:ext uri="{FF2B5EF4-FFF2-40B4-BE49-F238E27FC236}">
                <a16:creationId xmlns:a16="http://schemas.microsoft.com/office/drawing/2014/main" id="{C9FE4EA5-0617-4F0E-82C7-F1A894AC8A87}"/>
              </a:ext>
            </a:extLst>
          </p:cNvPr>
          <p:cNvPicPr>
            <a:picLocks noChangeAspect="1"/>
          </p:cNvPicPr>
          <p:nvPr/>
        </p:nvPicPr>
        <p:blipFill>
          <a:blip r:embed="rId2"/>
          <a:stretch>
            <a:fillRect/>
          </a:stretch>
        </p:blipFill>
        <p:spPr>
          <a:xfrm>
            <a:off x="10198768" y="1859"/>
            <a:ext cx="1209174" cy="1346540"/>
          </a:xfrm>
          <a:prstGeom prst="rect">
            <a:avLst/>
          </a:prstGeom>
        </p:spPr>
      </p:pic>
    </p:spTree>
    <p:extLst>
      <p:ext uri="{BB962C8B-B14F-4D97-AF65-F5344CB8AC3E}">
        <p14:creationId xmlns:p14="http://schemas.microsoft.com/office/powerpoint/2010/main" val="15211443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731</Words>
  <Application>Microsoft Office PowerPoint</Application>
  <PresentationFormat>Widescreen</PresentationFormat>
  <Paragraphs>94</Paragraphs>
  <Slides>11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Wingdings 3</vt:lpstr>
      <vt:lpstr>Ion</vt:lpstr>
      <vt:lpstr>2021 Year 11</vt:lpstr>
      <vt:lpstr>2021 Year 11 Program: </vt:lpstr>
      <vt:lpstr>Why don’t we complete NCEA Level 1 in YEAR 11?</vt:lpstr>
      <vt:lpstr>Why do we only have semester courses in YEAR 11?</vt:lpstr>
      <vt:lpstr>Will we do any NCEA assessments in YEAR 11?</vt:lpstr>
      <vt:lpstr>So what is compulsory in YEAR 11?</vt:lpstr>
      <vt:lpstr>So what do we get to choose in Year 11?</vt:lpstr>
      <vt:lpstr>PowerPoint Presentation</vt:lpstr>
      <vt:lpstr>PowerPoint Presentation</vt:lpstr>
      <vt:lpstr>PowerPoint Presentation</vt:lpstr>
      <vt:lpstr>So who is the Year Level team for 2021 Year 11?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Year 11</dc:title>
  <dc:creator>Tony Melton</dc:creator>
  <cp:lastModifiedBy>Carol Greenwood</cp:lastModifiedBy>
  <cp:revision>3</cp:revision>
  <dcterms:created xsi:type="dcterms:W3CDTF">2020-08-25T05:09:24Z</dcterms:created>
  <dcterms:modified xsi:type="dcterms:W3CDTF">2020-08-25T20:42:26Z</dcterms:modified>
</cp:coreProperties>
</file>