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67" r:id="rId4"/>
    <p:sldId id="268" r:id="rId5"/>
    <p:sldId id="269" r:id="rId6"/>
    <p:sldId id="280" r:id="rId7"/>
    <p:sldId id="27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1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865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00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587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95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20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61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752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895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1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324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034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286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262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960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807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658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846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8733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246" y="5019039"/>
            <a:ext cx="8825658" cy="508001"/>
          </a:xfrm>
        </p:spPr>
        <p:txBody>
          <a:bodyPr/>
          <a:lstStyle/>
          <a:p>
            <a:pPr algn="ctr"/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r>
              <a:rPr lang="en-NZ" sz="8000" b="1" dirty="0"/>
              <a:t>NCEA Level 2 &amp; 3</a:t>
            </a:r>
            <a:br>
              <a:rPr lang="en-NZ" sz="8000" b="1" dirty="0"/>
            </a:br>
            <a:r>
              <a:rPr lang="en-NZ" sz="2800" b="1" dirty="0">
                <a:solidFill>
                  <a:schemeClr val="tx1"/>
                </a:solidFill>
              </a:rPr>
              <a:t>(NCEA - National Certificate of Educational Achievement)</a:t>
            </a:r>
            <a:br>
              <a:rPr lang="en-NZ" sz="8000" b="1" dirty="0">
                <a:solidFill>
                  <a:schemeClr val="tx1"/>
                </a:solidFill>
              </a:rPr>
            </a:br>
            <a:endParaRPr lang="en-NZ" sz="8000" b="1" dirty="0"/>
          </a:p>
        </p:txBody>
      </p:sp>
    </p:spTree>
    <p:extLst>
      <p:ext uri="{BB962C8B-B14F-4D97-AF65-F5344CB8AC3E}">
        <p14:creationId xmlns:p14="http://schemas.microsoft.com/office/powerpoint/2010/main" val="109101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Kamar portal </a:t>
            </a:r>
            <a:r>
              <a:rPr lang="en-NZ" dirty="0"/>
              <a:t>– NCEA results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300" t="12606" r="18791" b="10380"/>
          <a:stretch/>
        </p:blipFill>
        <p:spPr bwMode="auto">
          <a:xfrm>
            <a:off x="1432607" y="1646238"/>
            <a:ext cx="7831729" cy="4449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84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Kamar portal </a:t>
            </a:r>
            <a:r>
              <a:rPr lang="en-NZ" dirty="0"/>
              <a:t>– NCEA results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968" t="12212" r="15578" b="19442"/>
          <a:stretch/>
        </p:blipFill>
        <p:spPr bwMode="auto">
          <a:xfrm>
            <a:off x="1568584" y="2052638"/>
            <a:ext cx="8016608" cy="419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028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61" y="473220"/>
            <a:ext cx="9404723" cy="1400530"/>
          </a:xfrm>
        </p:spPr>
        <p:txBody>
          <a:bodyPr/>
          <a:lstStyle/>
          <a:p>
            <a:r>
              <a:rPr lang="en-NZ" b="1" dirty="0"/>
              <a:t>NZQA website </a:t>
            </a:r>
            <a:r>
              <a:rPr lang="en-NZ" dirty="0"/>
              <a:t>– monitor results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7977" t="3939" r="10481" b="6047"/>
          <a:stretch/>
        </p:blipFill>
        <p:spPr bwMode="auto">
          <a:xfrm>
            <a:off x="2198344" y="2052637"/>
            <a:ext cx="7509074" cy="4625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029528" y="1173485"/>
            <a:ext cx="3409372" cy="392498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4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Certificate Endorsement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72" y="1565238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 </a:t>
            </a:r>
          </a:p>
          <a:p>
            <a:pPr marL="0" lvl="0" indent="0" fontAlgn="base">
              <a:buNone/>
            </a:pPr>
            <a:r>
              <a:rPr lang="en-NZ" dirty="0"/>
              <a:t>For an NCEA certificate to be endorsed a student must gain </a:t>
            </a:r>
            <a:r>
              <a:rPr lang="en-NZ" u="sng" dirty="0"/>
              <a:t>50 credits at Merit or Excellence </a:t>
            </a:r>
            <a:r>
              <a:rPr lang="en-NZ" dirty="0"/>
              <a:t>at the level of the certificate or above.</a:t>
            </a:r>
          </a:p>
          <a:p>
            <a:pPr marL="0" indent="0" fontAlgn="base">
              <a:buNone/>
            </a:pPr>
            <a:r>
              <a:rPr lang="en-NZ" dirty="0"/>
              <a:t> </a:t>
            </a:r>
          </a:p>
          <a:p>
            <a:pPr marL="0" lvl="0" indent="0" fontAlgn="base">
              <a:buNone/>
            </a:pPr>
            <a:r>
              <a:rPr lang="en-NZ" dirty="0"/>
              <a:t>50 Level 2 credits at Excellence  =  </a:t>
            </a:r>
            <a:r>
              <a:rPr lang="en-NZ" u="sng" dirty="0"/>
              <a:t>Level 2 certificate endorsed with Excellence. </a:t>
            </a:r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pPr marL="0" lvl="0" indent="0" fontAlgn="base">
              <a:buNone/>
            </a:pPr>
            <a:r>
              <a:rPr lang="en-NZ" dirty="0"/>
              <a:t>50 credits at Merit (or Merit and Excellence) at Level 2 = </a:t>
            </a:r>
            <a:r>
              <a:rPr lang="en-NZ" u="sng" dirty="0"/>
              <a:t>Level 2 certificate endorsed with Merit. </a:t>
            </a:r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pPr marL="0" lvl="0" indent="0" fontAlgn="base">
              <a:buNone/>
            </a:pPr>
            <a:r>
              <a:rPr lang="en-NZ" dirty="0"/>
              <a:t>Endorsement awards show on a student’s Record of Achievement that is available on the NZQA website.</a:t>
            </a:r>
          </a:p>
        </p:txBody>
      </p:sp>
    </p:spTree>
    <p:extLst>
      <p:ext uri="{BB962C8B-B14F-4D97-AF65-F5344CB8AC3E}">
        <p14:creationId xmlns:p14="http://schemas.microsoft.com/office/powerpoint/2010/main" val="110714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Record of Achievement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9" t="11176" r="3664" b="12877"/>
          <a:stretch/>
        </p:blipFill>
        <p:spPr>
          <a:xfrm>
            <a:off x="1580506" y="1483360"/>
            <a:ext cx="8803938" cy="40824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3848" y="2702560"/>
            <a:ext cx="2731192" cy="8220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052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Course Endorsement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87158"/>
            <a:ext cx="10017760" cy="4195481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buNone/>
            </a:pPr>
            <a:r>
              <a:rPr lang="en-NZ" u="sng" dirty="0"/>
              <a:t>Course</a:t>
            </a:r>
            <a:r>
              <a:rPr lang="en-NZ" dirty="0"/>
              <a:t> endorsement provides recognition for a student who has performed exceptionally well in an </a:t>
            </a:r>
            <a:r>
              <a:rPr lang="en-NZ" u="sng" dirty="0"/>
              <a:t>individual course</a:t>
            </a:r>
            <a:r>
              <a:rPr lang="en-NZ" dirty="0"/>
              <a:t>  eg. Mathematics endorsed with Excellence at Level 2</a:t>
            </a:r>
          </a:p>
          <a:p>
            <a:pPr marL="0" indent="0" fontAlgn="base">
              <a:buNone/>
            </a:pPr>
            <a:r>
              <a:rPr lang="en-NZ" dirty="0"/>
              <a:t> </a:t>
            </a:r>
          </a:p>
          <a:p>
            <a:pPr marL="0" indent="0" fontAlgn="base">
              <a:buNone/>
            </a:pPr>
            <a:r>
              <a:rPr lang="en-NZ" dirty="0"/>
              <a:t>Students will gain an endorsement for a course if, </a:t>
            </a:r>
            <a:r>
              <a:rPr lang="en-NZ" u="sng" dirty="0"/>
              <a:t>in a single school year</a:t>
            </a:r>
            <a:r>
              <a:rPr lang="en-NZ" dirty="0"/>
              <a:t>, they achieve:</a:t>
            </a:r>
          </a:p>
          <a:p>
            <a:pPr marL="0" indent="0" fontAlgn="base">
              <a:buNone/>
            </a:pPr>
            <a:endParaRPr lang="en-NZ" dirty="0"/>
          </a:p>
          <a:p>
            <a:pPr marL="0" lvl="0" indent="0" fontAlgn="base">
              <a:buNone/>
            </a:pPr>
            <a:r>
              <a:rPr lang="en-NZ" u="sng" dirty="0"/>
              <a:t>14 or more credits at Merit or Excellence</a:t>
            </a:r>
            <a:r>
              <a:rPr lang="en-NZ" dirty="0"/>
              <a:t>, and at least </a:t>
            </a:r>
            <a:r>
              <a:rPr lang="en-NZ" u="sng" dirty="0"/>
              <a:t>3 of these credits from externals </a:t>
            </a:r>
            <a:r>
              <a:rPr lang="en-NZ" dirty="0"/>
              <a:t>(exams/ folios) and </a:t>
            </a:r>
            <a:r>
              <a:rPr lang="en-NZ" u="sng" dirty="0"/>
              <a:t>3 credits from internals</a:t>
            </a:r>
            <a:r>
              <a:rPr lang="en-NZ" dirty="0"/>
              <a:t> (during school year assessments). </a:t>
            </a:r>
          </a:p>
          <a:p>
            <a:pPr marL="0" lvl="0" indent="0" fontAlgn="base">
              <a:buNone/>
            </a:pPr>
            <a:r>
              <a:rPr lang="en-NZ" dirty="0"/>
              <a:t> </a:t>
            </a:r>
          </a:p>
          <a:p>
            <a:pPr marL="0" indent="0" fontAlgn="base">
              <a:buNone/>
            </a:pPr>
            <a:r>
              <a:rPr lang="en-NZ" dirty="0"/>
              <a:t>A course endorsement is not a qualification.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894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Record of Achievement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9" t="11176" r="3664" b="12877"/>
          <a:stretch/>
        </p:blipFill>
        <p:spPr>
          <a:xfrm>
            <a:off x="1580506" y="1483360"/>
            <a:ext cx="8803938" cy="40824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08728" y="4239491"/>
            <a:ext cx="2004290" cy="8220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06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6" y="424143"/>
            <a:ext cx="9404723" cy="1400530"/>
          </a:xfrm>
        </p:spPr>
        <p:txBody>
          <a:bodyPr/>
          <a:lstStyle/>
          <a:p>
            <a:pPr algn="ctr"/>
            <a:r>
              <a:rPr lang="en-NZ" b="1" dirty="0"/>
              <a:t>University Entrance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740" y="1277583"/>
            <a:ext cx="10017760" cy="4694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NZ" sz="2600" dirty="0"/>
              <a:t>University Entrance (UE) is the minimum requirement to go to a NZ university. To qualify you will need:</a:t>
            </a:r>
          </a:p>
          <a:p>
            <a:pPr marL="0" indent="0">
              <a:buNone/>
            </a:pPr>
            <a:endParaRPr lang="en-NZ" sz="2600" dirty="0"/>
          </a:p>
          <a:p>
            <a:pPr marL="0" indent="0" fontAlgn="base">
              <a:buNone/>
            </a:pPr>
            <a:r>
              <a:rPr lang="mi-NZ" sz="2600" dirty="0"/>
              <a:t>1)	</a:t>
            </a:r>
            <a:r>
              <a:rPr lang="en-NZ" sz="2600" b="1" dirty="0"/>
              <a:t>NCEA Level 3</a:t>
            </a:r>
          </a:p>
          <a:p>
            <a:pPr marL="0" indent="0" fontAlgn="base">
              <a:buNone/>
            </a:pPr>
            <a:endParaRPr lang="en-NZ" sz="2600" u="sng" dirty="0"/>
          </a:p>
          <a:p>
            <a:pPr marL="0" indent="0" fontAlgn="base">
              <a:buNone/>
            </a:pPr>
            <a:r>
              <a:rPr lang="en-NZ" sz="2600" dirty="0"/>
              <a:t>2)	</a:t>
            </a:r>
            <a:r>
              <a:rPr lang="en-NZ" sz="2600" b="1" dirty="0"/>
              <a:t>14 credits </a:t>
            </a:r>
            <a:r>
              <a:rPr lang="en-NZ" sz="2600" dirty="0"/>
              <a:t>in three different </a:t>
            </a:r>
            <a:r>
              <a:rPr lang="en-NZ" sz="2600" b="1" dirty="0"/>
              <a:t>UE approved subjects </a:t>
            </a:r>
            <a:r>
              <a:rPr lang="en-NZ" sz="2600" dirty="0"/>
              <a:t>- at </a:t>
            </a:r>
            <a:r>
              <a:rPr lang="en-NZ" sz="2600" b="1" dirty="0"/>
              <a:t>Level 3</a:t>
            </a:r>
            <a:endParaRPr lang="en-NZ" sz="2600" dirty="0"/>
          </a:p>
          <a:p>
            <a:pPr marL="457200" lvl="1" indent="0" fontAlgn="base">
              <a:buNone/>
            </a:pPr>
            <a:endParaRPr lang="en-NZ" sz="2600" dirty="0"/>
          </a:p>
          <a:p>
            <a:pPr marL="0" indent="0" fontAlgn="base">
              <a:buNone/>
            </a:pPr>
            <a:r>
              <a:rPr lang="en-NZ" sz="2600" dirty="0"/>
              <a:t>3)	</a:t>
            </a:r>
            <a:r>
              <a:rPr lang="en-NZ" sz="2600" b="1" dirty="0"/>
              <a:t>UE Literacy </a:t>
            </a:r>
            <a:r>
              <a:rPr lang="en-NZ" sz="2600" dirty="0"/>
              <a:t>- 10 credits at </a:t>
            </a:r>
            <a:r>
              <a:rPr lang="en-NZ" sz="2600" u="sng" dirty="0"/>
              <a:t>Level 2 or above</a:t>
            </a:r>
            <a:endParaRPr lang="en-NZ" sz="2600" dirty="0"/>
          </a:p>
          <a:p>
            <a:pPr marL="457200" lvl="1" indent="0" fontAlgn="base">
              <a:buNone/>
            </a:pPr>
            <a:r>
              <a:rPr lang="en-NZ" sz="2600" dirty="0"/>
              <a:t>5 credits in </a:t>
            </a:r>
            <a:r>
              <a:rPr lang="en-NZ" sz="2600" u="sng" dirty="0"/>
              <a:t>reading</a:t>
            </a:r>
            <a:r>
              <a:rPr lang="en-NZ" sz="2600" dirty="0"/>
              <a:t> &amp; 5 credits in </a:t>
            </a:r>
            <a:r>
              <a:rPr lang="en-NZ" sz="2600" u="sng" dirty="0"/>
              <a:t>writing</a:t>
            </a:r>
            <a:r>
              <a:rPr lang="en-NZ" sz="2600" dirty="0"/>
              <a:t> from the approved list</a:t>
            </a:r>
          </a:p>
          <a:p>
            <a:pPr marL="457200" lvl="1" indent="0" fontAlgn="base">
              <a:buNone/>
            </a:pPr>
            <a:endParaRPr lang="en-NZ" sz="2600" dirty="0"/>
          </a:p>
          <a:p>
            <a:pPr marL="0" indent="0" fontAlgn="base">
              <a:buNone/>
            </a:pPr>
            <a:r>
              <a:rPr lang="en-NZ" sz="2600" dirty="0"/>
              <a:t>4)	</a:t>
            </a:r>
            <a:r>
              <a:rPr lang="en-NZ" sz="2600" b="1" dirty="0"/>
              <a:t>UE Numeracy </a:t>
            </a:r>
            <a:r>
              <a:rPr lang="en-NZ" sz="2600" dirty="0"/>
              <a:t>-  10 credits at </a:t>
            </a:r>
            <a:r>
              <a:rPr lang="en-NZ" sz="2600" u="sng" dirty="0"/>
              <a:t>Level 1 or above</a:t>
            </a:r>
            <a:r>
              <a:rPr lang="en-NZ" sz="2600" dirty="0"/>
              <a:t>, </a:t>
            </a:r>
          </a:p>
          <a:p>
            <a:pPr fontAlgn="base"/>
            <a:endParaRPr lang="mi-NZ" sz="2600" dirty="0"/>
          </a:p>
          <a:p>
            <a:pPr fontAlgn="base"/>
            <a:endParaRPr lang="en-NZ" sz="2600" dirty="0"/>
          </a:p>
          <a:p>
            <a:pPr marL="0" indent="0" fontAlgn="base">
              <a:buNone/>
            </a:pPr>
            <a:r>
              <a:rPr lang="en-NZ" sz="2600" dirty="0"/>
              <a:t>University Entrance will appear on the Record of Achievement</a:t>
            </a:r>
            <a:r>
              <a:rPr lang="en-NZ" sz="2100" dirty="0"/>
              <a:t>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072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Record of Achievement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9" t="11176" r="3664" b="12877"/>
          <a:stretch/>
        </p:blipFill>
        <p:spPr>
          <a:xfrm>
            <a:off x="1570346" y="1280160"/>
            <a:ext cx="9596690" cy="44500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68088" y="3911600"/>
            <a:ext cx="2995352" cy="6696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963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61" y="363615"/>
            <a:ext cx="9404723" cy="1400530"/>
          </a:xfrm>
        </p:spPr>
        <p:txBody>
          <a:bodyPr/>
          <a:lstStyle/>
          <a:p>
            <a:pPr algn="ctr"/>
            <a:r>
              <a:rPr lang="en-NZ" b="1" dirty="0"/>
              <a:t>NZQA (NZ Qualifications Authority)</a:t>
            </a:r>
            <a:br>
              <a:rPr lang="en-NZ" dirty="0"/>
            </a:br>
            <a:r>
              <a:rPr lang="en-NZ" dirty="0"/>
              <a:t>www.nzqa.govt.nz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/>
          <a:srcRect l="3656" t="3545" r="11921" b="5062"/>
          <a:stretch/>
        </p:blipFill>
        <p:spPr bwMode="auto">
          <a:xfrm>
            <a:off x="2131754" y="2052638"/>
            <a:ext cx="6890268" cy="419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491345" y="1764145"/>
            <a:ext cx="1450110" cy="37869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5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4800" b="1" dirty="0"/>
              <a:t>NZQA - Parent and student information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8531" t="2363" r="12253" b="8213"/>
          <a:stretch/>
        </p:blipFill>
        <p:spPr bwMode="auto">
          <a:xfrm>
            <a:off x="2273062" y="2052637"/>
            <a:ext cx="7042388" cy="4662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619500" y="1853248"/>
            <a:ext cx="1534393" cy="230917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4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74" y="443481"/>
            <a:ext cx="10446762" cy="1459209"/>
          </a:xfrm>
        </p:spPr>
        <p:txBody>
          <a:bodyPr/>
          <a:lstStyle/>
          <a:p>
            <a:pPr algn="ctr" fontAlgn="base"/>
            <a:r>
              <a:rPr lang="en-NZ" sz="4800" b="1" u="sng" dirty="0"/>
              <a:t>NCEA levels and certificates</a:t>
            </a:r>
            <a:br>
              <a:rPr lang="en-NZ" sz="3600" b="1" u="sng" dirty="0"/>
            </a:br>
            <a:br>
              <a:rPr lang="en-NZ" sz="2400" dirty="0"/>
            </a:br>
            <a:br>
              <a:rPr lang="en-NZ" dirty="0"/>
            </a:br>
            <a:endParaRPr lang="en-NZ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/>
          <a:srcRect l="24595" t="39648" r="24831" b="21213"/>
          <a:stretch/>
        </p:blipFill>
        <p:spPr bwMode="auto">
          <a:xfrm>
            <a:off x="2099181" y="2050472"/>
            <a:ext cx="8864094" cy="4359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906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4800" b="1" dirty="0"/>
              <a:t>Level 1 Literacy &amp; Numeracy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NZ" b="1" i="1" dirty="0"/>
              <a:t>Literacy</a:t>
            </a:r>
            <a:r>
              <a:rPr lang="en-NZ" dirty="0"/>
              <a:t>  </a:t>
            </a:r>
          </a:p>
          <a:p>
            <a:pPr marL="0" lvl="0" indent="0">
              <a:buNone/>
            </a:pPr>
            <a:r>
              <a:rPr lang="en-NZ" dirty="0"/>
              <a:t>- 10 credits literacy from specified list</a:t>
            </a:r>
          </a:p>
          <a:p>
            <a:pPr marL="0" lvl="0" indent="0">
              <a:buNone/>
            </a:pPr>
            <a:r>
              <a:rPr lang="en-NZ" dirty="0"/>
              <a:t>- demonstrate reading, writing, speaking and listening skills</a:t>
            </a:r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pPr marL="0" indent="0">
              <a:buNone/>
            </a:pPr>
            <a:r>
              <a:rPr lang="en-NZ" b="1" i="1" dirty="0"/>
              <a:t>Numeracy</a:t>
            </a:r>
            <a:endParaRPr lang="en-NZ" dirty="0"/>
          </a:p>
          <a:p>
            <a:pPr marL="0" lvl="0" indent="0">
              <a:buNone/>
            </a:pPr>
            <a:r>
              <a:rPr lang="en-NZ" dirty="0"/>
              <a:t>- 10 credits numeracy from specified list</a:t>
            </a:r>
          </a:p>
          <a:p>
            <a:pPr marL="0" lvl="0" indent="0">
              <a:buNone/>
            </a:pPr>
            <a:r>
              <a:rPr lang="en-NZ" dirty="0"/>
              <a:t>- demonstrate number, measurement and statistical skills.</a:t>
            </a:r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pPr marL="0" indent="0">
              <a:buNone/>
            </a:pPr>
            <a:r>
              <a:rPr lang="en-NZ" dirty="0"/>
              <a:t>Literacy and Numeracy credits are available in a range of courses, not just English and Maths.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703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i-NZ" sz="4800" b="1" dirty="0"/>
              <a:t>Carry over credits</a:t>
            </a:r>
            <a:endParaRPr lang="en-NZ" sz="4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i-NZ" sz="2400" dirty="0"/>
              <a:t>-	The </a:t>
            </a:r>
            <a:r>
              <a:rPr lang="mi-NZ" sz="2400" u="sng" dirty="0"/>
              <a:t>first</a:t>
            </a:r>
            <a:r>
              <a:rPr lang="mi-NZ" sz="2400" dirty="0"/>
              <a:t> 20 Level 1credits that are gained in Yr 11 are 	carried over to Level 2. This means students need to 	gain </a:t>
            </a:r>
            <a:r>
              <a:rPr lang="mi-NZ" sz="2400" b="1" dirty="0"/>
              <a:t>60 </a:t>
            </a:r>
            <a:r>
              <a:rPr lang="mi-NZ" sz="2400" dirty="0"/>
              <a:t>Level 2 credits in Yr 12 to gain NCEA level 2.</a:t>
            </a:r>
          </a:p>
          <a:p>
            <a:endParaRPr lang="mi-NZ" sz="2400" dirty="0"/>
          </a:p>
          <a:p>
            <a:pPr marL="0" indent="0">
              <a:buNone/>
            </a:pPr>
            <a:endParaRPr lang="mi-NZ" sz="2400" dirty="0"/>
          </a:p>
          <a:p>
            <a:pPr marL="0" indent="0">
              <a:buNone/>
            </a:pPr>
            <a:r>
              <a:rPr lang="mi-NZ" sz="2400" dirty="0"/>
              <a:t>-	The </a:t>
            </a:r>
            <a:r>
              <a:rPr lang="mi-NZ" sz="2400" u="sng" dirty="0"/>
              <a:t>first</a:t>
            </a:r>
            <a:r>
              <a:rPr lang="mi-NZ" sz="2400" dirty="0"/>
              <a:t> 20 Level 2 credits that are gained in Yr 12 are 	carried over to Level 3. This means students need to 	gain </a:t>
            </a:r>
            <a:r>
              <a:rPr lang="mi-NZ" sz="2400" b="1" dirty="0"/>
              <a:t>60</a:t>
            </a:r>
            <a:r>
              <a:rPr lang="mi-NZ" sz="2400" dirty="0"/>
              <a:t> Level 3 credits in Yr 13 to gain NCEA level 3.</a:t>
            </a:r>
          </a:p>
          <a:p>
            <a:endParaRPr lang="mi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988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i-NZ" sz="4800" b="1" dirty="0"/>
              <a:t>Courses</a:t>
            </a:r>
            <a:endParaRPr lang="en-NZ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92" y="1453478"/>
            <a:ext cx="9727248" cy="45002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mi-NZ" sz="2200" dirty="0"/>
              <a:t>-	Yr 12 course typically offers 16 credits</a:t>
            </a:r>
          </a:p>
          <a:p>
            <a:pPr marL="0" indent="0">
              <a:buNone/>
            </a:pPr>
            <a:r>
              <a:rPr lang="mi-NZ" sz="2200" dirty="0"/>
              <a:t>	Yr 13 course typically offers 18 credits</a:t>
            </a:r>
          </a:p>
          <a:p>
            <a:pPr marL="0" indent="0">
              <a:buNone/>
            </a:pPr>
            <a:endParaRPr lang="mi-NZ" sz="2200" dirty="0"/>
          </a:p>
          <a:p>
            <a:pPr marL="0" indent="0">
              <a:buNone/>
            </a:pPr>
            <a:r>
              <a:rPr lang="mi-NZ" sz="2200" dirty="0"/>
              <a:t>-	A course is made of topics (standards) that are worth credits (typically 3-6 	credits depending on the standard)</a:t>
            </a:r>
          </a:p>
          <a:p>
            <a:pPr marL="0" indent="0">
              <a:buNone/>
            </a:pPr>
            <a:endParaRPr lang="mi-NZ" sz="2200" dirty="0"/>
          </a:p>
          <a:p>
            <a:pPr marL="0" indent="0">
              <a:buNone/>
            </a:pPr>
            <a:r>
              <a:rPr lang="mi-NZ" sz="2200" dirty="0"/>
              <a:t>-   	</a:t>
            </a:r>
            <a:r>
              <a:rPr lang="mi-NZ" sz="2200" u="sng" dirty="0"/>
              <a:t>Unit Standards </a:t>
            </a:r>
            <a:r>
              <a:rPr lang="mi-NZ" sz="2200" dirty="0"/>
              <a:t>(US)</a:t>
            </a:r>
          </a:p>
          <a:p>
            <a:pPr marL="0" indent="0">
              <a:buNone/>
            </a:pPr>
            <a:r>
              <a:rPr lang="mi-NZ" sz="2200" dirty="0"/>
              <a:t>	possible grades = Not Achieved or Achieved</a:t>
            </a:r>
          </a:p>
          <a:p>
            <a:pPr marL="0" indent="0">
              <a:buNone/>
            </a:pPr>
            <a:endParaRPr lang="mi-NZ" sz="2200" dirty="0"/>
          </a:p>
          <a:p>
            <a:pPr marL="0" indent="0">
              <a:buNone/>
            </a:pPr>
            <a:r>
              <a:rPr lang="mi-NZ" sz="2200" dirty="0"/>
              <a:t> 	</a:t>
            </a:r>
            <a:r>
              <a:rPr lang="mi-NZ" sz="2200" u="sng" dirty="0"/>
              <a:t>Achievement Standards </a:t>
            </a:r>
            <a:r>
              <a:rPr lang="mi-NZ" sz="2200" dirty="0"/>
              <a:t>(AS)</a:t>
            </a:r>
          </a:p>
          <a:p>
            <a:pPr marL="0" indent="0">
              <a:buNone/>
            </a:pPr>
            <a:r>
              <a:rPr lang="mi-NZ" sz="2200" dirty="0"/>
              <a:t>	possible grades = Not Achieved, Achieved, Merit or Excellence</a:t>
            </a:r>
          </a:p>
          <a:p>
            <a:pPr marL="0" indent="0">
              <a:buNone/>
            </a:pPr>
            <a:endParaRPr lang="mi-NZ" sz="2200" dirty="0"/>
          </a:p>
          <a:p>
            <a:pPr marL="0" indent="0">
              <a:buNone/>
            </a:pPr>
            <a:r>
              <a:rPr lang="mi-NZ" sz="2200" dirty="0"/>
              <a:t>- 	A student doesn’t get more credits for a higher grade. 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24944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 </a:t>
            </a:r>
            <a:r>
              <a:rPr lang="en-NZ" b="1" dirty="0"/>
              <a:t>Parents &amp; students monitor results</a:t>
            </a:r>
            <a:br>
              <a:rPr lang="en-NZ" dirty="0"/>
            </a:br>
            <a:r>
              <a:rPr lang="en-NZ" dirty="0"/>
              <a:t>(Kamar portal)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761" t="3152" r="9152" b="22789"/>
          <a:stretch/>
        </p:blipFill>
        <p:spPr bwMode="auto">
          <a:xfrm>
            <a:off x="1480975" y="2292783"/>
            <a:ext cx="8569859" cy="419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066473" y="1754909"/>
            <a:ext cx="1431636" cy="5911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2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Kamar portal </a:t>
            </a:r>
            <a:r>
              <a:rPr lang="en-NZ" dirty="0"/>
              <a:t>– NCEA results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411" t="11228" r="12142" b="5653"/>
          <a:stretch/>
        </p:blipFill>
        <p:spPr bwMode="auto">
          <a:xfrm>
            <a:off x="1314111" y="1590819"/>
            <a:ext cx="8068722" cy="4569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55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</TotalTime>
  <Words>109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        NCEA Level 2 &amp; 3 (NCEA - National Certificate of Educational Achievement) </vt:lpstr>
      <vt:lpstr>NZQA (NZ Qualifications Authority) www.nzqa.govt.nz</vt:lpstr>
      <vt:lpstr>NZQA - Parent and student information</vt:lpstr>
      <vt:lpstr>NCEA levels and certificates   </vt:lpstr>
      <vt:lpstr>Level 1 Literacy &amp; Numeracy</vt:lpstr>
      <vt:lpstr>Carry over credits</vt:lpstr>
      <vt:lpstr>Courses</vt:lpstr>
      <vt:lpstr> Parents &amp; students monitor results (Kamar portal)</vt:lpstr>
      <vt:lpstr>Kamar portal – NCEA results</vt:lpstr>
      <vt:lpstr>Kamar portal – NCEA results</vt:lpstr>
      <vt:lpstr>Kamar portal – NCEA results</vt:lpstr>
      <vt:lpstr>NZQA website – monitor results</vt:lpstr>
      <vt:lpstr>Certificate Endorsement </vt:lpstr>
      <vt:lpstr>Record of Achievement</vt:lpstr>
      <vt:lpstr>Course Endorsement </vt:lpstr>
      <vt:lpstr>Record of Achievement</vt:lpstr>
      <vt:lpstr>University Entrance </vt:lpstr>
      <vt:lpstr>Record of Achievement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 Standard 91028 (1.3)</dc:title>
  <dc:creator>Di Walker</dc:creator>
  <cp:lastModifiedBy>Tony Melton</cp:lastModifiedBy>
  <cp:revision>33</cp:revision>
  <dcterms:created xsi:type="dcterms:W3CDTF">2016-07-25T21:05:28Z</dcterms:created>
  <dcterms:modified xsi:type="dcterms:W3CDTF">2018-08-24T01:09:10Z</dcterms:modified>
</cp:coreProperties>
</file>