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67" r:id="rId4"/>
    <p:sldId id="268" r:id="rId5"/>
    <p:sldId id="269" r:id="rId6"/>
    <p:sldId id="27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81" r:id="rId15"/>
    <p:sldId id="28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EDF4-2855-4A86-AEA3-FF029AF07E53}" type="datetimeFigureOut">
              <a:rPr lang="en-NZ" smtClean="0"/>
              <a:t>24/08/2018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1747-3BF3-462F-84C8-48A1EA85D5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8653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EDF4-2855-4A86-AEA3-FF029AF07E53}" type="datetimeFigureOut">
              <a:rPr lang="en-NZ" smtClean="0"/>
              <a:t>24/08/2018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1747-3BF3-462F-84C8-48A1EA85D5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3008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EDF4-2855-4A86-AEA3-FF029AF07E53}" type="datetimeFigureOut">
              <a:rPr lang="en-NZ" smtClean="0"/>
              <a:t>24/08/2018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1747-3BF3-462F-84C8-48A1EA85D5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55877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EDF4-2855-4A86-AEA3-FF029AF07E53}" type="datetimeFigureOut">
              <a:rPr lang="en-NZ" smtClean="0"/>
              <a:t>24/08/2018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1747-3BF3-462F-84C8-48A1EA85D558}" type="slidenum">
              <a:rPr lang="en-NZ" smtClean="0"/>
              <a:t>‹#›</a:t>
            </a:fld>
            <a:endParaRPr lang="en-N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4951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EDF4-2855-4A86-AEA3-FF029AF07E53}" type="datetimeFigureOut">
              <a:rPr lang="en-NZ" smtClean="0"/>
              <a:t>24/08/2018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1747-3BF3-462F-84C8-48A1EA85D5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203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EDF4-2855-4A86-AEA3-FF029AF07E53}" type="datetimeFigureOut">
              <a:rPr lang="en-NZ" smtClean="0"/>
              <a:t>24/08/2018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1747-3BF3-462F-84C8-48A1EA85D5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8611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EDF4-2855-4A86-AEA3-FF029AF07E53}" type="datetimeFigureOut">
              <a:rPr lang="en-NZ" smtClean="0"/>
              <a:t>24/08/2018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1747-3BF3-462F-84C8-48A1EA85D5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07522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EDF4-2855-4A86-AEA3-FF029AF07E53}" type="datetimeFigureOut">
              <a:rPr lang="en-NZ" smtClean="0"/>
              <a:t>24/08/2018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1747-3BF3-462F-84C8-48A1EA85D5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38955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EDF4-2855-4A86-AEA3-FF029AF07E53}" type="datetimeFigureOut">
              <a:rPr lang="en-NZ" smtClean="0"/>
              <a:t>24/08/2018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1747-3BF3-462F-84C8-48A1EA85D5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211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EDF4-2855-4A86-AEA3-FF029AF07E53}" type="datetimeFigureOut">
              <a:rPr lang="en-NZ" smtClean="0"/>
              <a:t>24/08/2018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1747-3BF3-462F-84C8-48A1EA85D5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3242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EDF4-2855-4A86-AEA3-FF029AF07E53}" type="datetimeFigureOut">
              <a:rPr lang="en-NZ" smtClean="0"/>
              <a:t>24/08/2018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1747-3BF3-462F-84C8-48A1EA85D5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1034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EDF4-2855-4A86-AEA3-FF029AF07E53}" type="datetimeFigureOut">
              <a:rPr lang="en-NZ" smtClean="0"/>
              <a:t>24/08/2018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1747-3BF3-462F-84C8-48A1EA85D5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82864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EDF4-2855-4A86-AEA3-FF029AF07E53}" type="datetimeFigureOut">
              <a:rPr lang="en-NZ" smtClean="0"/>
              <a:t>24/08/2018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1747-3BF3-462F-84C8-48A1EA85D5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2262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EDF4-2855-4A86-AEA3-FF029AF07E53}" type="datetimeFigureOut">
              <a:rPr lang="en-NZ" smtClean="0"/>
              <a:t>24/08/2018</a:t>
            </a:fld>
            <a:endParaRPr lang="en-N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1747-3BF3-462F-84C8-48A1EA85D5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8960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EDF4-2855-4A86-AEA3-FF029AF07E53}" type="datetimeFigureOut">
              <a:rPr lang="en-NZ" smtClean="0"/>
              <a:t>24/08/2018</a:t>
            </a:fld>
            <a:endParaRPr lang="en-N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1747-3BF3-462F-84C8-48A1EA85D5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4807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EDF4-2855-4A86-AEA3-FF029AF07E53}" type="datetimeFigureOut">
              <a:rPr lang="en-NZ" smtClean="0"/>
              <a:t>24/08/2018</a:t>
            </a:fld>
            <a:endParaRPr lang="en-N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1747-3BF3-462F-84C8-48A1EA85D5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0658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EDF4-2855-4A86-AEA3-FF029AF07E53}" type="datetimeFigureOut">
              <a:rPr lang="en-NZ" smtClean="0"/>
              <a:t>24/08/2018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1747-3BF3-462F-84C8-48A1EA85D5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846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B7CEDF4-2855-4A86-AEA3-FF029AF07E53}" type="datetimeFigureOut">
              <a:rPr lang="en-NZ" smtClean="0"/>
              <a:t>24/08/2018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81747-3BF3-462F-84C8-48A1EA85D55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187337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1246" y="5019039"/>
            <a:ext cx="8825658" cy="508001"/>
          </a:xfrm>
        </p:spPr>
        <p:txBody>
          <a:bodyPr/>
          <a:lstStyle/>
          <a:p>
            <a:pPr algn="ctr"/>
            <a:br>
              <a:rPr lang="en-NZ" sz="8000" b="1" dirty="0"/>
            </a:br>
            <a:br>
              <a:rPr lang="en-NZ" sz="8000" b="1" dirty="0"/>
            </a:br>
            <a:br>
              <a:rPr lang="en-NZ" sz="8000" b="1" dirty="0"/>
            </a:br>
            <a:br>
              <a:rPr lang="en-NZ" sz="8000" b="1" dirty="0"/>
            </a:br>
            <a:br>
              <a:rPr lang="en-NZ" sz="8000" b="1" dirty="0"/>
            </a:br>
            <a:br>
              <a:rPr lang="en-NZ" sz="8000" b="1" dirty="0"/>
            </a:br>
            <a:br>
              <a:rPr lang="en-NZ" sz="8000" b="1" dirty="0"/>
            </a:br>
            <a:br>
              <a:rPr lang="en-NZ" sz="8000" b="1" dirty="0"/>
            </a:br>
            <a:r>
              <a:rPr lang="en-NZ" sz="8000" b="1" dirty="0"/>
              <a:t>NCEA Level 1</a:t>
            </a:r>
            <a:br>
              <a:rPr lang="en-NZ" sz="8000" b="1" dirty="0"/>
            </a:br>
            <a:r>
              <a:rPr lang="en-NZ" sz="2800" b="1" dirty="0">
                <a:solidFill>
                  <a:schemeClr val="tx1"/>
                </a:solidFill>
              </a:rPr>
              <a:t>(NCEA - National Certificate of Educational Achievement)</a:t>
            </a:r>
            <a:br>
              <a:rPr lang="en-NZ" sz="8000" b="1" dirty="0">
                <a:solidFill>
                  <a:schemeClr val="tx1"/>
                </a:solidFill>
              </a:rPr>
            </a:br>
            <a:endParaRPr lang="en-NZ" sz="8000" b="1" dirty="0"/>
          </a:p>
        </p:txBody>
      </p:sp>
    </p:spTree>
    <p:extLst>
      <p:ext uri="{BB962C8B-B14F-4D97-AF65-F5344CB8AC3E}">
        <p14:creationId xmlns:p14="http://schemas.microsoft.com/office/powerpoint/2010/main" val="1091015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/>
              <a:t>Kamar portal </a:t>
            </a:r>
            <a:r>
              <a:rPr lang="en-NZ" dirty="0"/>
              <a:t>– NCEA results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0968" t="12212" r="15578" b="19442"/>
          <a:stretch/>
        </p:blipFill>
        <p:spPr bwMode="auto">
          <a:xfrm>
            <a:off x="1568584" y="2052638"/>
            <a:ext cx="8016608" cy="41957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0286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411" y="454280"/>
            <a:ext cx="9404723" cy="1400530"/>
          </a:xfrm>
        </p:spPr>
        <p:txBody>
          <a:bodyPr/>
          <a:lstStyle/>
          <a:p>
            <a:r>
              <a:rPr lang="en-NZ" b="1" dirty="0"/>
              <a:t>NZQA website </a:t>
            </a:r>
            <a:r>
              <a:rPr lang="en-NZ" dirty="0"/>
              <a:t>– monitor results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7977" t="3939" r="10481" b="6047"/>
          <a:stretch/>
        </p:blipFill>
        <p:spPr bwMode="auto">
          <a:xfrm>
            <a:off x="2198344" y="2052637"/>
            <a:ext cx="7509074" cy="46252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997579" y="1154545"/>
            <a:ext cx="3355596" cy="394392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146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/>
              <a:t>Certificate Endorsement</a:t>
            </a:r>
            <a:br>
              <a:rPr lang="en-NZ" b="1" dirty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5072" y="1565238"/>
            <a:ext cx="8946541" cy="41954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NZ" dirty="0"/>
              <a:t> </a:t>
            </a:r>
          </a:p>
          <a:p>
            <a:pPr marL="0" lvl="0" indent="0" fontAlgn="base">
              <a:buNone/>
            </a:pPr>
            <a:r>
              <a:rPr lang="en-NZ" dirty="0"/>
              <a:t>For an NCEA certificate to be endorsed a student must gain </a:t>
            </a:r>
            <a:r>
              <a:rPr lang="en-NZ" u="sng" dirty="0"/>
              <a:t>50 credits at Merit or Excellence </a:t>
            </a:r>
            <a:r>
              <a:rPr lang="en-NZ" dirty="0"/>
              <a:t>at the level of the certificate or above.</a:t>
            </a:r>
          </a:p>
          <a:p>
            <a:pPr marL="0" indent="0" fontAlgn="base">
              <a:buNone/>
            </a:pPr>
            <a:r>
              <a:rPr lang="en-NZ" dirty="0"/>
              <a:t> </a:t>
            </a:r>
          </a:p>
          <a:p>
            <a:pPr marL="0" lvl="0" indent="0" fontAlgn="base">
              <a:buNone/>
            </a:pPr>
            <a:r>
              <a:rPr lang="en-NZ" dirty="0"/>
              <a:t>50 Level 1 credits at Excellence  =  </a:t>
            </a:r>
            <a:r>
              <a:rPr lang="en-NZ" u="sng" dirty="0"/>
              <a:t>Level 1 certificate endorsed with Excellence. </a:t>
            </a:r>
          </a:p>
          <a:p>
            <a:pPr marL="0" indent="0">
              <a:buNone/>
            </a:pPr>
            <a:r>
              <a:rPr lang="en-NZ" dirty="0"/>
              <a:t> </a:t>
            </a:r>
          </a:p>
          <a:p>
            <a:pPr marL="0" lvl="0" indent="0" fontAlgn="base">
              <a:buNone/>
            </a:pPr>
            <a:r>
              <a:rPr lang="en-NZ" dirty="0"/>
              <a:t>50 credits at Merit (or Merit and Excellence) at </a:t>
            </a:r>
            <a:r>
              <a:rPr lang="en-NZ"/>
              <a:t>Level 1 </a:t>
            </a:r>
            <a:r>
              <a:rPr lang="en-NZ" dirty="0"/>
              <a:t>= </a:t>
            </a:r>
            <a:r>
              <a:rPr lang="en-NZ" u="sng"/>
              <a:t>Level 1 </a:t>
            </a:r>
            <a:r>
              <a:rPr lang="en-NZ" u="sng" dirty="0"/>
              <a:t>certificate endorsed with Merit. </a:t>
            </a:r>
          </a:p>
          <a:p>
            <a:pPr marL="0" indent="0">
              <a:buNone/>
            </a:pPr>
            <a:r>
              <a:rPr lang="en-NZ" dirty="0"/>
              <a:t> </a:t>
            </a:r>
          </a:p>
          <a:p>
            <a:pPr marL="0" lvl="0" indent="0" fontAlgn="base">
              <a:buNone/>
            </a:pPr>
            <a:r>
              <a:rPr lang="en-NZ" dirty="0"/>
              <a:t>Endorsement awards show on a student’s Record of Achievement that is available on the NZQA website.</a:t>
            </a:r>
          </a:p>
        </p:txBody>
      </p:sp>
    </p:spTree>
    <p:extLst>
      <p:ext uri="{BB962C8B-B14F-4D97-AF65-F5344CB8AC3E}">
        <p14:creationId xmlns:p14="http://schemas.microsoft.com/office/powerpoint/2010/main" val="1107146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/>
              <a:t>Record of Achievement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09" t="11176" r="3664" b="12877"/>
          <a:stretch/>
        </p:blipFill>
        <p:spPr>
          <a:xfrm>
            <a:off x="1580506" y="1483360"/>
            <a:ext cx="8803938" cy="408247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573848" y="2702560"/>
            <a:ext cx="2731192" cy="82203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60524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/>
              <a:t>Course Endorsement</a:t>
            </a:r>
            <a:br>
              <a:rPr lang="en-NZ" b="1" dirty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40" y="1687158"/>
            <a:ext cx="10017760" cy="4195481"/>
          </a:xfrm>
        </p:spPr>
        <p:txBody>
          <a:bodyPr>
            <a:normAutofit fontScale="92500" lnSpcReduction="10000"/>
          </a:bodyPr>
          <a:lstStyle/>
          <a:p>
            <a:pPr marL="0" lvl="0" indent="0" fontAlgn="base">
              <a:buNone/>
            </a:pPr>
            <a:r>
              <a:rPr lang="en-NZ" u="sng" dirty="0"/>
              <a:t>Course</a:t>
            </a:r>
            <a:r>
              <a:rPr lang="en-NZ" dirty="0"/>
              <a:t> endorsement provides recognition for a student who has performed exceptionally well in an </a:t>
            </a:r>
            <a:r>
              <a:rPr lang="en-NZ" u="sng" dirty="0"/>
              <a:t>individual course</a:t>
            </a:r>
            <a:r>
              <a:rPr lang="en-NZ" dirty="0"/>
              <a:t>  eg. Mathematics endorsed with Excellence at Level 1</a:t>
            </a:r>
          </a:p>
          <a:p>
            <a:pPr marL="0" indent="0" fontAlgn="base">
              <a:buNone/>
            </a:pPr>
            <a:r>
              <a:rPr lang="en-NZ" dirty="0"/>
              <a:t> </a:t>
            </a:r>
          </a:p>
          <a:p>
            <a:pPr marL="0" indent="0" fontAlgn="base">
              <a:buNone/>
            </a:pPr>
            <a:r>
              <a:rPr lang="en-NZ" dirty="0"/>
              <a:t>Students will gain an endorsement for a course if, </a:t>
            </a:r>
            <a:r>
              <a:rPr lang="en-NZ" u="sng" dirty="0"/>
              <a:t>in a single school year</a:t>
            </a:r>
            <a:r>
              <a:rPr lang="en-NZ" dirty="0"/>
              <a:t>, they achieve:</a:t>
            </a:r>
          </a:p>
          <a:p>
            <a:pPr marL="0" indent="0" fontAlgn="base">
              <a:buNone/>
            </a:pPr>
            <a:endParaRPr lang="en-NZ" dirty="0"/>
          </a:p>
          <a:p>
            <a:pPr marL="0" lvl="0" indent="0" fontAlgn="base">
              <a:buNone/>
            </a:pPr>
            <a:r>
              <a:rPr lang="en-NZ" u="sng" dirty="0"/>
              <a:t>14 or more credits at Merit or Excellence</a:t>
            </a:r>
            <a:r>
              <a:rPr lang="en-NZ" dirty="0"/>
              <a:t>, and at least </a:t>
            </a:r>
            <a:r>
              <a:rPr lang="en-NZ" u="sng" dirty="0"/>
              <a:t>3 of these credits from externals </a:t>
            </a:r>
            <a:r>
              <a:rPr lang="en-NZ" dirty="0"/>
              <a:t>(exams/ folios) and </a:t>
            </a:r>
            <a:r>
              <a:rPr lang="en-NZ" u="sng" dirty="0"/>
              <a:t>3 credits from internals</a:t>
            </a:r>
            <a:r>
              <a:rPr lang="en-NZ" dirty="0"/>
              <a:t> (during school year assessments). </a:t>
            </a:r>
          </a:p>
          <a:p>
            <a:pPr marL="0" lvl="0" indent="0" fontAlgn="base">
              <a:buNone/>
            </a:pPr>
            <a:r>
              <a:rPr lang="en-NZ" dirty="0"/>
              <a:t> </a:t>
            </a:r>
          </a:p>
          <a:p>
            <a:pPr marL="0" indent="0" fontAlgn="base">
              <a:buNone/>
            </a:pPr>
            <a:r>
              <a:rPr lang="en-NZ" dirty="0"/>
              <a:t>A course endorsement is not a qualification.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08946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/>
              <a:t>Record of Achievement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09" t="11176" r="3664" b="12877"/>
          <a:stretch/>
        </p:blipFill>
        <p:spPr>
          <a:xfrm>
            <a:off x="1580506" y="1483360"/>
            <a:ext cx="8803938" cy="408247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708728" y="4239491"/>
            <a:ext cx="2004290" cy="82203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6062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552960"/>
            <a:ext cx="9404723" cy="1400530"/>
          </a:xfrm>
        </p:spPr>
        <p:txBody>
          <a:bodyPr/>
          <a:lstStyle/>
          <a:p>
            <a:pPr algn="ctr"/>
            <a:r>
              <a:rPr lang="en-NZ" b="1" dirty="0"/>
              <a:t>NZQA (NZ Qualifications Authority)</a:t>
            </a:r>
            <a:br>
              <a:rPr lang="en-NZ" dirty="0"/>
            </a:br>
            <a:r>
              <a:rPr lang="en-NZ" dirty="0"/>
              <a:t>www.nzqa.govt.nz</a:t>
            </a:r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 rotWithShape="1">
          <a:blip r:embed="rId2"/>
          <a:srcRect l="3656" t="3545" r="11921" b="5062"/>
          <a:stretch/>
        </p:blipFill>
        <p:spPr bwMode="auto">
          <a:xfrm>
            <a:off x="2131754" y="2052638"/>
            <a:ext cx="6890268" cy="41957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3491345" y="1764145"/>
            <a:ext cx="1450110" cy="378691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651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561" y="452718"/>
            <a:ext cx="9404723" cy="1400530"/>
          </a:xfrm>
        </p:spPr>
        <p:txBody>
          <a:bodyPr/>
          <a:lstStyle/>
          <a:p>
            <a:pPr algn="ctr"/>
            <a:r>
              <a:rPr lang="en-NZ" sz="4800" b="1" dirty="0"/>
              <a:t>NZQA - Parent and student information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8531" t="2363" r="12253" b="8213"/>
          <a:stretch/>
        </p:blipFill>
        <p:spPr bwMode="auto">
          <a:xfrm>
            <a:off x="2273062" y="2052638"/>
            <a:ext cx="6607651" cy="41957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620655" y="1853248"/>
            <a:ext cx="1533237" cy="2127625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244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874" y="443481"/>
            <a:ext cx="10446762" cy="1459209"/>
          </a:xfrm>
        </p:spPr>
        <p:txBody>
          <a:bodyPr/>
          <a:lstStyle/>
          <a:p>
            <a:pPr algn="ctr" fontAlgn="base"/>
            <a:r>
              <a:rPr lang="en-NZ" sz="4800" b="1" u="sng" dirty="0"/>
              <a:t>NCEA levels and certificates</a:t>
            </a:r>
            <a:br>
              <a:rPr lang="en-NZ" sz="3600" b="1" u="sng" dirty="0"/>
            </a:br>
            <a:br>
              <a:rPr lang="en-NZ" sz="2400" dirty="0"/>
            </a:br>
            <a:br>
              <a:rPr lang="en-NZ" dirty="0"/>
            </a:br>
            <a:endParaRPr lang="en-NZ" dirty="0"/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 rotWithShape="1">
          <a:blip r:embed="rId2"/>
          <a:srcRect l="24595" t="39648" r="24831" b="21213"/>
          <a:stretch/>
        </p:blipFill>
        <p:spPr bwMode="auto">
          <a:xfrm>
            <a:off x="2099181" y="2050472"/>
            <a:ext cx="8143946" cy="35744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9061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sz="4800" b="1" dirty="0"/>
              <a:t>Level 1 Literacy &amp; Numeracy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NZ" b="1" i="1" dirty="0"/>
              <a:t>Literacy</a:t>
            </a:r>
            <a:r>
              <a:rPr lang="en-NZ" dirty="0"/>
              <a:t>  </a:t>
            </a:r>
          </a:p>
          <a:p>
            <a:pPr marL="0" lvl="0" indent="0">
              <a:buNone/>
            </a:pPr>
            <a:r>
              <a:rPr lang="en-NZ" dirty="0"/>
              <a:t>- 10 credits literacy from specified list</a:t>
            </a:r>
          </a:p>
          <a:p>
            <a:pPr marL="0" lvl="0" indent="0">
              <a:buNone/>
            </a:pPr>
            <a:r>
              <a:rPr lang="en-NZ" dirty="0"/>
              <a:t>- demonstrate reading, writing, speaking and listening skills</a:t>
            </a:r>
          </a:p>
          <a:p>
            <a:pPr marL="0" indent="0">
              <a:buNone/>
            </a:pPr>
            <a:r>
              <a:rPr lang="en-NZ" dirty="0"/>
              <a:t> </a:t>
            </a:r>
          </a:p>
          <a:p>
            <a:pPr marL="0" indent="0">
              <a:buNone/>
            </a:pPr>
            <a:r>
              <a:rPr lang="en-NZ" b="1" i="1" dirty="0"/>
              <a:t>Numeracy</a:t>
            </a:r>
            <a:endParaRPr lang="en-NZ" dirty="0"/>
          </a:p>
          <a:p>
            <a:pPr marL="0" lvl="0" indent="0">
              <a:buNone/>
            </a:pPr>
            <a:r>
              <a:rPr lang="en-NZ" dirty="0"/>
              <a:t>- 10 credits numeracy from specified list</a:t>
            </a:r>
          </a:p>
          <a:p>
            <a:pPr marL="0" lvl="0" indent="0">
              <a:buNone/>
            </a:pPr>
            <a:r>
              <a:rPr lang="en-NZ" dirty="0"/>
              <a:t>- demonstrate number, measurement and statistical skills.</a:t>
            </a:r>
          </a:p>
          <a:p>
            <a:pPr marL="0" indent="0">
              <a:buNone/>
            </a:pPr>
            <a:r>
              <a:rPr lang="en-NZ" dirty="0"/>
              <a:t> </a:t>
            </a:r>
          </a:p>
          <a:p>
            <a:pPr marL="0" indent="0">
              <a:buNone/>
            </a:pPr>
            <a:r>
              <a:rPr lang="en-NZ" dirty="0"/>
              <a:t>Literacy and Numeracy credits are available in a range of courses, not just English and Maths.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97034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i-NZ" sz="4800" b="1" dirty="0"/>
              <a:t>Courses</a:t>
            </a:r>
            <a:endParaRPr lang="en-NZ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269" y="1594155"/>
            <a:ext cx="9727248" cy="45002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mi-NZ" sz="2200" dirty="0"/>
              <a:t>-	Yr 11 course typically offer 18 credits</a:t>
            </a:r>
          </a:p>
          <a:p>
            <a:pPr marL="0" indent="0">
              <a:buNone/>
            </a:pPr>
            <a:endParaRPr lang="mi-NZ" sz="2200" dirty="0"/>
          </a:p>
          <a:p>
            <a:pPr marL="0" indent="0">
              <a:buNone/>
            </a:pPr>
            <a:r>
              <a:rPr lang="mi-NZ" sz="2200" dirty="0"/>
              <a:t>-	A course is made of topics (standards) that are worth credits (typically 3-6 	credits depending on the standard)</a:t>
            </a:r>
          </a:p>
          <a:p>
            <a:pPr marL="0" indent="0">
              <a:buNone/>
            </a:pPr>
            <a:endParaRPr lang="mi-NZ" sz="2200" dirty="0"/>
          </a:p>
          <a:p>
            <a:pPr marL="0" indent="0">
              <a:buNone/>
            </a:pPr>
            <a:r>
              <a:rPr lang="mi-NZ" sz="2200" dirty="0"/>
              <a:t>-   	</a:t>
            </a:r>
            <a:r>
              <a:rPr lang="mi-NZ" sz="2200" u="sng" dirty="0"/>
              <a:t>Unit Standards </a:t>
            </a:r>
            <a:r>
              <a:rPr lang="mi-NZ" sz="2200" dirty="0"/>
              <a:t>(US)</a:t>
            </a:r>
          </a:p>
          <a:p>
            <a:pPr marL="0" indent="0">
              <a:buNone/>
            </a:pPr>
            <a:r>
              <a:rPr lang="mi-NZ" sz="2200" dirty="0"/>
              <a:t>	possible grades = Not Achieved or Achieved</a:t>
            </a:r>
          </a:p>
          <a:p>
            <a:pPr marL="0" indent="0">
              <a:buNone/>
            </a:pPr>
            <a:endParaRPr lang="mi-NZ" sz="2200" dirty="0"/>
          </a:p>
          <a:p>
            <a:pPr marL="0" indent="0">
              <a:buNone/>
            </a:pPr>
            <a:r>
              <a:rPr lang="mi-NZ" sz="2200" dirty="0"/>
              <a:t> 	</a:t>
            </a:r>
            <a:r>
              <a:rPr lang="mi-NZ" sz="2200" u="sng" dirty="0"/>
              <a:t>Achievement Standards </a:t>
            </a:r>
            <a:r>
              <a:rPr lang="mi-NZ" sz="2200" dirty="0"/>
              <a:t>(AS)</a:t>
            </a:r>
          </a:p>
          <a:p>
            <a:pPr marL="0" indent="0">
              <a:buNone/>
            </a:pPr>
            <a:r>
              <a:rPr lang="mi-NZ" sz="2200" dirty="0"/>
              <a:t>	possible grades = Not Achieved, Achieved, Merit or Excellence</a:t>
            </a:r>
          </a:p>
          <a:p>
            <a:pPr marL="0" indent="0">
              <a:buNone/>
            </a:pPr>
            <a:endParaRPr lang="mi-NZ" sz="2200" dirty="0"/>
          </a:p>
          <a:p>
            <a:pPr marL="0" indent="0">
              <a:buNone/>
            </a:pPr>
            <a:r>
              <a:rPr lang="mi-NZ" sz="2200" dirty="0"/>
              <a:t>- 	A student doesn’t get more credits for a higher grade. </a:t>
            </a:r>
            <a:endParaRPr lang="en-NZ" sz="2200" dirty="0"/>
          </a:p>
        </p:txBody>
      </p:sp>
    </p:spTree>
    <p:extLst>
      <p:ext uri="{BB962C8B-B14F-4D97-AF65-F5344CB8AC3E}">
        <p14:creationId xmlns:p14="http://schemas.microsoft.com/office/powerpoint/2010/main" val="1249447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/>
              <a:t> </a:t>
            </a:r>
            <a:r>
              <a:rPr lang="en-NZ" b="1" dirty="0"/>
              <a:t>Parents &amp; students monitor results</a:t>
            </a:r>
            <a:br>
              <a:rPr lang="en-NZ" dirty="0"/>
            </a:br>
            <a:r>
              <a:rPr lang="en-NZ" dirty="0"/>
              <a:t>(Kamar portal)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5761" t="3152" r="9152" b="22789"/>
          <a:stretch/>
        </p:blipFill>
        <p:spPr bwMode="auto">
          <a:xfrm>
            <a:off x="1480975" y="2292783"/>
            <a:ext cx="8569859" cy="41957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066473" y="1754909"/>
            <a:ext cx="1431636" cy="59112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920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/>
              <a:t>Kamar portal </a:t>
            </a:r>
            <a:r>
              <a:rPr lang="en-NZ" dirty="0"/>
              <a:t>– NCEA results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1411" t="11228" r="12142" b="5653"/>
          <a:stretch/>
        </p:blipFill>
        <p:spPr bwMode="auto">
          <a:xfrm>
            <a:off x="1314111" y="1590819"/>
            <a:ext cx="8068722" cy="45698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55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/>
              <a:t>Kamar portal </a:t>
            </a:r>
            <a:r>
              <a:rPr lang="en-NZ" dirty="0"/>
              <a:t>– NCEA results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1300" t="12606" r="18791" b="10380"/>
          <a:stretch/>
        </p:blipFill>
        <p:spPr bwMode="auto">
          <a:xfrm>
            <a:off x="1432607" y="1646238"/>
            <a:ext cx="7831729" cy="44497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5847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248</TotalTime>
  <Words>76</Words>
  <Application>Microsoft Office PowerPoint</Application>
  <PresentationFormat>Widescreen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</vt:lpstr>
      <vt:lpstr>        NCEA Level 1 (NCEA - National Certificate of Educational Achievement) </vt:lpstr>
      <vt:lpstr>NZQA (NZ Qualifications Authority) www.nzqa.govt.nz</vt:lpstr>
      <vt:lpstr>NZQA - Parent and student information</vt:lpstr>
      <vt:lpstr>NCEA levels and certificates   </vt:lpstr>
      <vt:lpstr>Level 1 Literacy &amp; Numeracy</vt:lpstr>
      <vt:lpstr>Courses</vt:lpstr>
      <vt:lpstr> Parents &amp; students monitor results (Kamar portal)</vt:lpstr>
      <vt:lpstr>Kamar portal – NCEA results</vt:lpstr>
      <vt:lpstr>Kamar portal – NCEA results</vt:lpstr>
      <vt:lpstr>Kamar portal – NCEA results</vt:lpstr>
      <vt:lpstr>NZQA website – monitor results</vt:lpstr>
      <vt:lpstr>Certificate Endorsement </vt:lpstr>
      <vt:lpstr>Record of Achievement</vt:lpstr>
      <vt:lpstr>Course Endorsement </vt:lpstr>
      <vt:lpstr>Record of Achievement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Achievement Standard 91028 (1.3)</dc:title>
  <dc:creator>Di Walker</dc:creator>
  <cp:lastModifiedBy>Carol Greenwood</cp:lastModifiedBy>
  <cp:revision>33</cp:revision>
  <dcterms:created xsi:type="dcterms:W3CDTF">2016-07-25T21:05:28Z</dcterms:created>
  <dcterms:modified xsi:type="dcterms:W3CDTF">2018-08-24T03:30:34Z</dcterms:modified>
</cp:coreProperties>
</file>